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9144000"/>
  <p:notesSz cx="6858000" cy="9144000"/>
  <p:embeddedFontLst>
    <p:embeddedFont>
      <p:font typeface="PT Sans Narrow"/>
      <p:regular r:id="rId57"/>
      <p:bold r:id="rId58"/>
    </p:embeddedFont>
    <p:embeddedFont>
      <p:font typeface="Open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TSansNarrow-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OpenSans-regular.fntdata"/><Relationship Id="rId14" Type="http://schemas.openxmlformats.org/officeDocument/2006/relationships/slide" Target="slides/slide9.xml"/><Relationship Id="rId58" Type="http://schemas.openxmlformats.org/officeDocument/2006/relationships/font" Target="fonts/PTSansNarrow-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1efeb48205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efeb482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2190aa4352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190aa435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21a3d9d5ac_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1a3d9d5a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1de825c140_0_3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de825c14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1de825c140_0_12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de825c14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1de825c140_0_7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de825c14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1de825c140_0_29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de825c14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1de825c140_0_37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de825c140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1de825c140_0_43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de825c140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1de825c140_0_23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de825c14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1de825c140_0_48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de825c140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1efeb48205_0_6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efeb4820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t>
            </a:r>
            <a:r>
              <a:rPr lang="zh-TW"/>
              <a:t>戴===</a:t>
            </a:r>
            <a:endParaRPr/>
          </a:p>
          <a:p>
            <a:pPr indent="0" lvl="0" marL="0" rtl="0" algn="l">
              <a:spcBef>
                <a:spcPts val="0"/>
              </a:spcBef>
              <a:spcAft>
                <a:spcPts val="0"/>
              </a:spcAft>
              <a:buNone/>
            </a:pPr>
            <a:r>
              <a:rPr lang="zh-TW"/>
              <a:t>Introduction</a:t>
            </a:r>
            <a:endParaRPr/>
          </a:p>
          <a:p>
            <a:pPr indent="0" lvl="0" marL="0" rtl="0" algn="l">
              <a:spcBef>
                <a:spcPts val="0"/>
              </a:spcBef>
              <a:spcAft>
                <a:spcPts val="0"/>
              </a:spcAft>
              <a:buNone/>
            </a:pPr>
            <a:r>
              <a:rPr lang="zh-TW"/>
              <a:t>Seq2seq : S2VT</a:t>
            </a:r>
            <a:endParaRPr/>
          </a:p>
          <a:p>
            <a:pPr indent="0" lvl="0" marL="0" rtl="0" algn="l">
              <a:spcBef>
                <a:spcPts val="0"/>
              </a:spcBef>
              <a:spcAft>
                <a:spcPts val="0"/>
              </a:spcAft>
              <a:buNone/>
            </a:pPr>
            <a:r>
              <a:rPr lang="zh-TW"/>
              <a:t>===</a:t>
            </a:r>
            <a:r>
              <a:rPr lang="zh-TW"/>
              <a:t>施&amp;陳===</a:t>
            </a:r>
            <a:endParaRPr/>
          </a:p>
          <a:p>
            <a:pPr indent="0" lvl="0" marL="0" rtl="0" algn="l">
              <a:spcBef>
                <a:spcPts val="0"/>
              </a:spcBef>
              <a:spcAft>
                <a:spcPts val="0"/>
              </a:spcAft>
              <a:buNone/>
            </a:pPr>
            <a:r>
              <a:rPr lang="zh-TW"/>
              <a:t>Training Tips</a:t>
            </a:r>
            <a:endParaRPr/>
          </a:p>
          <a:p>
            <a:pPr indent="0" lvl="0" marL="0" rtl="0" algn="l">
              <a:spcBef>
                <a:spcPts val="0"/>
              </a:spcBef>
              <a:spcAft>
                <a:spcPts val="0"/>
              </a:spcAft>
              <a:buNone/>
            </a:pPr>
            <a:r>
              <a:rPr lang="zh-TW"/>
              <a:t>===棋&amp;袁===</a:t>
            </a:r>
            <a:endParaRPr/>
          </a:p>
          <a:p>
            <a:pPr indent="0" lvl="0" marL="0" rtl="0" algn="l">
              <a:spcBef>
                <a:spcPts val="0"/>
              </a:spcBef>
              <a:spcAft>
                <a:spcPts val="0"/>
              </a:spcAft>
              <a:buNone/>
            </a:pPr>
            <a:r>
              <a:rPr lang="zh-TW"/>
              <a:t>How to reach the baseline?</a:t>
            </a:r>
            <a:endParaRPr/>
          </a:p>
          <a:p>
            <a:pPr indent="0" lvl="0" marL="0" rtl="0" algn="l">
              <a:spcBef>
                <a:spcPts val="0"/>
              </a:spcBef>
              <a:spcAft>
                <a:spcPts val="0"/>
              </a:spcAft>
              <a:buNone/>
            </a:pPr>
            <a:r>
              <a:rPr lang="zh-TW"/>
              <a:t>Format Submission &amp; Rules = testing時間，兩份run.sh格式 , 評分方式（ranking included）, 互評表單連結,禁止使用pre-trained model</a:t>
            </a:r>
            <a:endParaRPr/>
          </a:p>
          <a:p>
            <a:pPr indent="0" lvl="0" marL="0" rtl="0" algn="l">
              <a:spcBef>
                <a:spcPts val="0"/>
              </a:spcBef>
              <a:spcAft>
                <a:spcPts val="0"/>
              </a:spcAft>
              <a:buNone/>
            </a:pPr>
            <a:r>
              <a:rPr lang="zh-TW"/>
              <a:t>===========</a:t>
            </a:r>
            <a:endParaRPr/>
          </a:p>
          <a:p>
            <a:pPr indent="0" lvl="0" marL="0" rtl="0" algn="l">
              <a:spcBef>
                <a:spcPts val="0"/>
              </a:spcBef>
              <a:spcAft>
                <a:spcPts val="0"/>
              </a:spcAft>
              <a:buNone/>
            </a:pPr>
            <a:r>
              <a:rPr lang="zh-TW"/>
              <a:t>我會負責和各位確認報告內容</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1f44d9f15a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f44d9f1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21a709cd58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1a709cd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1f44d9f15a_0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f44d9f15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1f44d9f15a_0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f44d9f15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219dd03e73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19dd03e7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219dd03e73_0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19dd03e7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1de7ec7718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de7ec771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1de7ec7718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de7ec771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21a66cd0bf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1a66cd0b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1e0a2614eb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e0a2614e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2190aa4352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190aa43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1e0a2614eb_0_1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e0a2614e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===戴===</a:t>
            </a:r>
            <a:endParaRPr/>
          </a:p>
          <a:p>
            <a:pPr indent="0" lvl="0" marL="0" rtl="0" algn="l">
              <a:spcBef>
                <a:spcPts val="0"/>
              </a:spcBef>
              <a:spcAft>
                <a:spcPts val="0"/>
              </a:spcAft>
              <a:buNone/>
            </a:pPr>
            <a:r>
              <a:rPr lang="zh-TW"/>
              <a:t>Introduction</a:t>
            </a:r>
            <a:endParaRPr/>
          </a:p>
          <a:p>
            <a:pPr indent="0" lvl="0" marL="0" rtl="0" algn="l">
              <a:spcBef>
                <a:spcPts val="0"/>
              </a:spcBef>
              <a:spcAft>
                <a:spcPts val="0"/>
              </a:spcAft>
              <a:buNone/>
            </a:pPr>
            <a:r>
              <a:rPr lang="zh-TW"/>
              <a:t>Seq2seq : S2VT</a:t>
            </a:r>
            <a:endParaRPr/>
          </a:p>
          <a:p>
            <a:pPr indent="0" lvl="0" marL="0" rtl="0" algn="l">
              <a:spcBef>
                <a:spcPts val="0"/>
              </a:spcBef>
              <a:spcAft>
                <a:spcPts val="0"/>
              </a:spcAft>
              <a:buNone/>
            </a:pPr>
            <a:r>
              <a:rPr lang="zh-TW"/>
              <a:t>===施&amp;陳===</a:t>
            </a:r>
            <a:endParaRPr/>
          </a:p>
          <a:p>
            <a:pPr indent="0" lvl="0" marL="0" rtl="0" algn="l">
              <a:spcBef>
                <a:spcPts val="0"/>
              </a:spcBef>
              <a:spcAft>
                <a:spcPts val="0"/>
              </a:spcAft>
              <a:buNone/>
            </a:pPr>
            <a:r>
              <a:rPr lang="zh-TW"/>
              <a:t>Training Tips</a:t>
            </a:r>
            <a:endParaRPr/>
          </a:p>
          <a:p>
            <a:pPr indent="0" lvl="0" marL="0" rtl="0" algn="l">
              <a:spcBef>
                <a:spcPts val="0"/>
              </a:spcBef>
              <a:spcAft>
                <a:spcPts val="0"/>
              </a:spcAft>
              <a:buNone/>
            </a:pPr>
            <a:r>
              <a:rPr lang="zh-TW"/>
              <a:t>===棋&amp;袁===</a:t>
            </a:r>
            <a:endParaRPr/>
          </a:p>
          <a:p>
            <a:pPr indent="0" lvl="0" marL="0" rtl="0" algn="l">
              <a:spcBef>
                <a:spcPts val="0"/>
              </a:spcBef>
              <a:spcAft>
                <a:spcPts val="0"/>
              </a:spcAft>
              <a:buNone/>
            </a:pPr>
            <a:r>
              <a:rPr lang="zh-TW"/>
              <a:t>How to reach the baseline?</a:t>
            </a:r>
            <a:endParaRPr/>
          </a:p>
          <a:p>
            <a:pPr indent="0" lvl="0" marL="0" rtl="0" algn="l">
              <a:spcBef>
                <a:spcPts val="0"/>
              </a:spcBef>
              <a:spcAft>
                <a:spcPts val="0"/>
              </a:spcAft>
              <a:buNone/>
            </a:pPr>
            <a:r>
              <a:rPr lang="zh-TW"/>
              <a:t>Format Submission &amp; Rules = testing時間，兩份run.sh格式 , 評分方式（ranking included）, 互評表單連結,禁止使用pre-trained model</a:t>
            </a:r>
            <a:endParaRPr/>
          </a:p>
          <a:p>
            <a:pPr indent="0" lvl="0" marL="0" rtl="0" algn="l">
              <a:spcBef>
                <a:spcPts val="0"/>
              </a:spcBef>
              <a:spcAft>
                <a:spcPts val="0"/>
              </a:spcAft>
              <a:buNone/>
            </a:pPr>
            <a:r>
              <a:rPr lang="zh-TW"/>
              <a:t>===========</a:t>
            </a:r>
            <a:endParaRPr/>
          </a:p>
          <a:p>
            <a:pPr indent="0" lvl="0" marL="0" rtl="0" algn="l">
              <a:spcBef>
                <a:spcPts val="0"/>
              </a:spcBef>
              <a:spcAft>
                <a:spcPts val="0"/>
              </a:spcAft>
              <a:buNone/>
            </a:pPr>
            <a:r>
              <a:rPr lang="zh-TW"/>
              <a:t>我會負責和各位確認報告內容</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21c293dcba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1c293dc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1e0a2614eb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e0a2614e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1e0a2614eb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e0a2614e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21c293dcba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1c293dcb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1e0a2614eb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e0a2614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1e0906176c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e090617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1e0906176c_1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e0906176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21c7ce47f8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1c7ce47f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21c7ce47f8_1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1c7ce47f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2190aa4352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190aa435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1e0906176c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e0906176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1e0906176c_0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e0906176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1e0906176c_0_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e0906176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1e0b44e0d0_3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e0b44e0d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1e0b44e0d0_3_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e0b44e0d0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21b27562df_0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1b27562d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21b27562df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1b27562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21b19b74fd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1b19b74f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21b19b74fd_0_1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1b19b74f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21b19b74fd_0_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1b19b74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2190aa4352_0_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190aa435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21b19b74fd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1b19b74f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21d244756e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1d244756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21a66cd0bf_3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1a66cd0b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2190aa4352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190aa4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2190aa4352_0_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190aa435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2190aa4352_0_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190aa435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cxnSp>
        <p:nvCxnSpPr>
          <p:cNvPr id="55" name="Google Shape;55;p14"/>
          <p:cNvCxnSpPr/>
          <p:nvPr/>
        </p:nvCxnSpPr>
        <p:spPr>
          <a:xfrm>
            <a:off x="7007735" y="4235850"/>
            <a:ext cx="562200" cy="0"/>
          </a:xfrm>
          <a:prstGeom prst="straightConnector1">
            <a:avLst/>
          </a:prstGeom>
          <a:noFill/>
          <a:ln cap="flat" cmpd="sng" w="76200">
            <a:solidFill>
              <a:schemeClr val="lt2"/>
            </a:solidFill>
            <a:prstDash val="solid"/>
            <a:round/>
            <a:headEnd len="sm" w="sm" type="none"/>
            <a:tailEnd len="sm" w="sm" type="none"/>
          </a:ln>
        </p:spPr>
      </p:cxnSp>
      <p:cxnSp>
        <p:nvCxnSpPr>
          <p:cNvPr id="56" name="Google Shape;56;p14"/>
          <p:cNvCxnSpPr/>
          <p:nvPr/>
        </p:nvCxnSpPr>
        <p:spPr>
          <a:xfrm>
            <a:off x="1575035" y="4211002"/>
            <a:ext cx="562200" cy="0"/>
          </a:xfrm>
          <a:prstGeom prst="straightConnector1">
            <a:avLst/>
          </a:prstGeom>
          <a:noFill/>
          <a:ln cap="flat" cmpd="sng" w="76200">
            <a:solidFill>
              <a:schemeClr val="lt2"/>
            </a:solidFill>
            <a:prstDash val="solid"/>
            <a:round/>
            <a:headEnd len="sm" w="sm" type="none"/>
            <a:tailEnd len="sm" w="sm" type="none"/>
          </a:ln>
        </p:spPr>
      </p:cxnSp>
      <p:grpSp>
        <p:nvGrpSpPr>
          <p:cNvPr id="57" name="Google Shape;57;p14"/>
          <p:cNvGrpSpPr/>
          <p:nvPr/>
        </p:nvGrpSpPr>
        <p:grpSpPr>
          <a:xfrm>
            <a:off x="1004144" y="1362666"/>
            <a:ext cx="7136668" cy="203195"/>
            <a:chOff x="1346429" y="1011300"/>
            <a:chExt cx="6452100" cy="152400"/>
          </a:xfrm>
        </p:grpSpPr>
        <p:cxnSp>
          <p:nvCxnSpPr>
            <p:cNvPr id="58" name="Google Shape;58;p14"/>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59" name="Google Shape;59;p14"/>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60" name="Google Shape;60;p14"/>
          <p:cNvGrpSpPr/>
          <p:nvPr/>
        </p:nvGrpSpPr>
        <p:grpSpPr>
          <a:xfrm>
            <a:off x="1004151" y="5292001"/>
            <a:ext cx="7136668" cy="203195"/>
            <a:chOff x="1346435" y="3969088"/>
            <a:chExt cx="6452100" cy="152400"/>
          </a:xfrm>
        </p:grpSpPr>
        <p:cxnSp>
          <p:nvCxnSpPr>
            <p:cNvPr id="61" name="Google Shape;61;p14"/>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62" name="Google Shape;62;p14"/>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63" name="Google Shape;63;p14"/>
          <p:cNvSpPr txBox="1"/>
          <p:nvPr>
            <p:ph type="ctrTitle"/>
          </p:nvPr>
        </p:nvSpPr>
        <p:spPr>
          <a:xfrm>
            <a:off x="1004150" y="2335685"/>
            <a:ext cx="7136700" cy="1363200"/>
          </a:xfrm>
          <a:prstGeom prst="rect">
            <a:avLst/>
          </a:prstGeom>
        </p:spPr>
        <p:txBody>
          <a:bodyPr anchorCtr="0" anchor="b" bIns="91425" lIns="91425" spcFirstLastPara="1" rIns="91425" wrap="square" tIns="91425"/>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64" name="Google Shape;64;p14"/>
          <p:cNvSpPr txBox="1"/>
          <p:nvPr>
            <p:ph idx="1" type="subTitle"/>
          </p:nvPr>
        </p:nvSpPr>
        <p:spPr>
          <a:xfrm>
            <a:off x="2137225" y="3800052"/>
            <a:ext cx="4870500" cy="10569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65" name="Google Shape;65;p1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6" name="Shape 66"/>
        <p:cNvGrpSpPr/>
        <p:nvPr/>
      </p:nvGrpSpPr>
      <p:grpSpPr>
        <a:xfrm>
          <a:off x="0" y="0"/>
          <a:ext cx="0" cy="0"/>
          <a:chOff x="0" y="0"/>
          <a:chExt cx="0" cy="0"/>
        </a:xfrm>
      </p:grpSpPr>
      <p:sp>
        <p:nvSpPr>
          <p:cNvPr id="67" name="Google Shape;67;p15"/>
          <p:cNvSpPr/>
          <p:nvPr/>
        </p:nvSpPr>
        <p:spPr>
          <a:xfrm>
            <a:off x="-50" y="3429200"/>
            <a:ext cx="9144000" cy="3428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txBox="1"/>
          <p:nvPr>
            <p:ph type="title"/>
          </p:nvPr>
        </p:nvSpPr>
        <p:spPr>
          <a:xfrm>
            <a:off x="311700" y="1086400"/>
            <a:ext cx="8571300" cy="12561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69" name="Google Shape;69;p1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0" name="Shape 70"/>
        <p:cNvGrpSpPr/>
        <p:nvPr/>
      </p:nvGrpSpPr>
      <p:grpSpPr>
        <a:xfrm>
          <a:off x="0" y="0"/>
          <a:ext cx="0" cy="0"/>
          <a:chOff x="0" y="0"/>
          <a:chExt cx="0" cy="0"/>
        </a:xfrm>
      </p:grpSpPr>
      <p:sp>
        <p:nvSpPr>
          <p:cNvPr id="71" name="Google Shape;71;p16"/>
          <p:cNvSpPr/>
          <p:nvPr/>
        </p:nvSpPr>
        <p:spPr>
          <a:xfrm>
            <a:off x="-75" y="6727600"/>
            <a:ext cx="9144000" cy="13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txBox="1"/>
          <p:nvPr>
            <p:ph type="title"/>
          </p:nvPr>
        </p:nvSpPr>
        <p:spPr>
          <a:xfrm>
            <a:off x="311700" y="593367"/>
            <a:ext cx="8520600" cy="943200"/>
          </a:xfrm>
          <a:prstGeom prst="rect">
            <a:avLst/>
          </a:prstGeom>
        </p:spPr>
        <p:txBody>
          <a:bodyPr anchorCtr="0" anchor="t"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3" name="Google Shape;73;p16"/>
          <p:cNvSpPr txBox="1"/>
          <p:nvPr>
            <p:ph idx="1" type="body"/>
          </p:nvPr>
        </p:nvSpPr>
        <p:spPr>
          <a:xfrm>
            <a:off x="311700" y="1688433"/>
            <a:ext cx="8520600" cy="44037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4" name="Google Shape;74;p1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5" name="Shape 75"/>
        <p:cNvGrpSpPr/>
        <p:nvPr/>
      </p:nvGrpSpPr>
      <p:grpSpPr>
        <a:xfrm>
          <a:off x="0" y="0"/>
          <a:ext cx="0" cy="0"/>
          <a:chOff x="0" y="0"/>
          <a:chExt cx="0" cy="0"/>
        </a:xfrm>
      </p:grpSpPr>
      <p:sp>
        <p:nvSpPr>
          <p:cNvPr id="76" name="Google Shape;76;p17"/>
          <p:cNvSpPr txBox="1"/>
          <p:nvPr>
            <p:ph type="title"/>
          </p:nvPr>
        </p:nvSpPr>
        <p:spPr>
          <a:xfrm>
            <a:off x="311700" y="593367"/>
            <a:ext cx="8520600" cy="943200"/>
          </a:xfrm>
          <a:prstGeom prst="rect">
            <a:avLst/>
          </a:prstGeom>
        </p:spPr>
        <p:txBody>
          <a:bodyPr anchorCtr="0" anchor="t"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7" name="Google Shape;77;p17"/>
          <p:cNvSpPr txBox="1"/>
          <p:nvPr>
            <p:ph idx="1" type="body"/>
          </p:nvPr>
        </p:nvSpPr>
        <p:spPr>
          <a:xfrm>
            <a:off x="311700" y="1688233"/>
            <a:ext cx="3999900" cy="44037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8" name="Google Shape;78;p17"/>
          <p:cNvSpPr txBox="1"/>
          <p:nvPr>
            <p:ph idx="2" type="body"/>
          </p:nvPr>
        </p:nvSpPr>
        <p:spPr>
          <a:xfrm>
            <a:off x="4832400" y="1688233"/>
            <a:ext cx="3999900" cy="44037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0" name="Shape 80"/>
        <p:cNvGrpSpPr/>
        <p:nvPr/>
      </p:nvGrpSpPr>
      <p:grpSpPr>
        <a:xfrm>
          <a:off x="0" y="0"/>
          <a:ext cx="0" cy="0"/>
          <a:chOff x="0" y="0"/>
          <a:chExt cx="0" cy="0"/>
        </a:xfrm>
      </p:grpSpPr>
      <p:sp>
        <p:nvSpPr>
          <p:cNvPr id="81" name="Google Shape;81;p18"/>
          <p:cNvSpPr txBox="1"/>
          <p:nvPr>
            <p:ph type="title"/>
          </p:nvPr>
        </p:nvSpPr>
        <p:spPr>
          <a:xfrm>
            <a:off x="311700" y="593367"/>
            <a:ext cx="8520600" cy="943200"/>
          </a:xfrm>
          <a:prstGeom prst="rect">
            <a:avLst/>
          </a:prstGeom>
        </p:spPr>
        <p:txBody>
          <a:bodyPr anchorCtr="0" anchor="t"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2" name="Google Shape;82;p1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3" name="Shape 83"/>
        <p:cNvGrpSpPr/>
        <p:nvPr/>
      </p:nvGrpSpPr>
      <p:grpSpPr>
        <a:xfrm>
          <a:off x="0" y="0"/>
          <a:ext cx="0" cy="0"/>
          <a:chOff x="0" y="0"/>
          <a:chExt cx="0" cy="0"/>
        </a:xfrm>
      </p:grpSpPr>
      <p:sp>
        <p:nvSpPr>
          <p:cNvPr id="84" name="Google Shape;84;p19"/>
          <p:cNvSpPr txBox="1"/>
          <p:nvPr>
            <p:ph type="title"/>
          </p:nvPr>
        </p:nvSpPr>
        <p:spPr>
          <a:xfrm>
            <a:off x="311700" y="740800"/>
            <a:ext cx="2808000" cy="1007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9"/>
          <p:cNvSpPr txBox="1"/>
          <p:nvPr>
            <p:ph idx="1" type="body"/>
          </p:nvPr>
        </p:nvSpPr>
        <p:spPr>
          <a:xfrm>
            <a:off x="311700" y="1852800"/>
            <a:ext cx="2808000" cy="42393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6" name="Google Shape;86;p1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87" name="Shape 87"/>
        <p:cNvGrpSpPr/>
        <p:nvPr/>
      </p:nvGrpSpPr>
      <p:grpSpPr>
        <a:xfrm>
          <a:off x="0" y="0"/>
          <a:ext cx="0" cy="0"/>
          <a:chOff x="0" y="0"/>
          <a:chExt cx="0" cy="0"/>
        </a:xfrm>
      </p:grpSpPr>
      <p:sp>
        <p:nvSpPr>
          <p:cNvPr id="88" name="Google Shape;88;p20"/>
          <p:cNvSpPr txBox="1"/>
          <p:nvPr>
            <p:ph type="title"/>
          </p:nvPr>
        </p:nvSpPr>
        <p:spPr>
          <a:xfrm>
            <a:off x="490250" y="701800"/>
            <a:ext cx="5613600" cy="5454300"/>
          </a:xfrm>
          <a:prstGeom prst="rect">
            <a:avLst/>
          </a:prstGeom>
        </p:spPr>
        <p:txBody>
          <a:bodyPr anchorCtr="0" anchor="ctr" bIns="91425" lIns="91425" spcFirstLastPara="1" rIns="91425" wrap="square" tIns="91425"/>
          <a:lstStyle>
            <a:lvl1pPr lvl="0" rtl="0">
              <a:spcBef>
                <a:spcPts val="0"/>
              </a:spcBef>
              <a:spcAft>
                <a:spcPts val="0"/>
              </a:spcAft>
              <a:buClr>
                <a:schemeClr val="dk2"/>
              </a:buClr>
              <a:buSzPts val="5400"/>
              <a:buNone/>
              <a:defRPr b="0" sz="5400">
                <a:solidFill>
                  <a:schemeClr val="dk2"/>
                </a:solidFill>
              </a:defRPr>
            </a:lvl1pPr>
            <a:lvl2pPr lvl="1" rtl="0">
              <a:spcBef>
                <a:spcPts val="0"/>
              </a:spcBef>
              <a:spcAft>
                <a:spcPts val="0"/>
              </a:spcAft>
              <a:buClr>
                <a:schemeClr val="dk2"/>
              </a:buClr>
              <a:buSzPts val="5400"/>
              <a:buNone/>
              <a:defRPr b="0" sz="5400">
                <a:solidFill>
                  <a:schemeClr val="dk2"/>
                </a:solidFill>
              </a:defRPr>
            </a:lvl2pPr>
            <a:lvl3pPr lvl="2" rtl="0">
              <a:spcBef>
                <a:spcPts val="0"/>
              </a:spcBef>
              <a:spcAft>
                <a:spcPts val="0"/>
              </a:spcAft>
              <a:buClr>
                <a:schemeClr val="dk2"/>
              </a:buClr>
              <a:buSzPts val="5400"/>
              <a:buNone/>
              <a:defRPr b="0" sz="5400">
                <a:solidFill>
                  <a:schemeClr val="dk2"/>
                </a:solidFill>
              </a:defRPr>
            </a:lvl3pPr>
            <a:lvl4pPr lvl="3" rtl="0">
              <a:spcBef>
                <a:spcPts val="0"/>
              </a:spcBef>
              <a:spcAft>
                <a:spcPts val="0"/>
              </a:spcAft>
              <a:buClr>
                <a:schemeClr val="dk2"/>
              </a:buClr>
              <a:buSzPts val="5400"/>
              <a:buNone/>
              <a:defRPr b="0" sz="5400">
                <a:solidFill>
                  <a:schemeClr val="dk2"/>
                </a:solidFill>
              </a:defRPr>
            </a:lvl4pPr>
            <a:lvl5pPr lvl="4" rtl="0">
              <a:spcBef>
                <a:spcPts val="0"/>
              </a:spcBef>
              <a:spcAft>
                <a:spcPts val="0"/>
              </a:spcAft>
              <a:buClr>
                <a:schemeClr val="dk2"/>
              </a:buClr>
              <a:buSzPts val="5400"/>
              <a:buNone/>
              <a:defRPr b="0" sz="5400">
                <a:solidFill>
                  <a:schemeClr val="dk2"/>
                </a:solidFill>
              </a:defRPr>
            </a:lvl5pPr>
            <a:lvl6pPr lvl="5" rtl="0">
              <a:spcBef>
                <a:spcPts val="0"/>
              </a:spcBef>
              <a:spcAft>
                <a:spcPts val="0"/>
              </a:spcAft>
              <a:buClr>
                <a:schemeClr val="dk2"/>
              </a:buClr>
              <a:buSzPts val="5400"/>
              <a:buNone/>
              <a:defRPr b="0" sz="5400">
                <a:solidFill>
                  <a:schemeClr val="dk2"/>
                </a:solidFill>
              </a:defRPr>
            </a:lvl6pPr>
            <a:lvl7pPr lvl="6" rtl="0">
              <a:spcBef>
                <a:spcPts val="0"/>
              </a:spcBef>
              <a:spcAft>
                <a:spcPts val="0"/>
              </a:spcAft>
              <a:buClr>
                <a:schemeClr val="dk2"/>
              </a:buClr>
              <a:buSzPts val="5400"/>
              <a:buNone/>
              <a:defRPr b="0" sz="5400">
                <a:solidFill>
                  <a:schemeClr val="dk2"/>
                </a:solidFill>
              </a:defRPr>
            </a:lvl7pPr>
            <a:lvl8pPr lvl="7" rtl="0">
              <a:spcBef>
                <a:spcPts val="0"/>
              </a:spcBef>
              <a:spcAft>
                <a:spcPts val="0"/>
              </a:spcAft>
              <a:buClr>
                <a:schemeClr val="dk2"/>
              </a:buClr>
              <a:buSzPts val="5400"/>
              <a:buNone/>
              <a:defRPr b="0" sz="5400">
                <a:solidFill>
                  <a:schemeClr val="dk2"/>
                </a:solidFill>
              </a:defRPr>
            </a:lvl8pPr>
            <a:lvl9pPr lvl="8" rtl="0">
              <a:spcBef>
                <a:spcPts val="0"/>
              </a:spcBef>
              <a:spcAft>
                <a:spcPts val="0"/>
              </a:spcAft>
              <a:buClr>
                <a:schemeClr val="dk2"/>
              </a:buClr>
              <a:buSzPts val="5400"/>
              <a:buNone/>
              <a:defRPr b="0" sz="5400">
                <a:solidFill>
                  <a:schemeClr val="dk2"/>
                </a:solidFill>
              </a:defRPr>
            </a:lvl9pPr>
          </a:lstStyle>
          <a:p/>
        </p:txBody>
      </p:sp>
      <p:sp>
        <p:nvSpPr>
          <p:cNvPr id="89" name="Google Shape;89;p2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21"/>
          <p:cNvSpPr/>
          <p:nvPr/>
        </p:nvSpPr>
        <p:spPr>
          <a:xfrm>
            <a:off x="4572000" y="0"/>
            <a:ext cx="4572000" cy="6858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21"/>
          <p:cNvCxnSpPr/>
          <p:nvPr/>
        </p:nvCxnSpPr>
        <p:spPr>
          <a:xfrm>
            <a:off x="5029675" y="5994000"/>
            <a:ext cx="468300" cy="0"/>
          </a:xfrm>
          <a:prstGeom prst="straightConnector1">
            <a:avLst/>
          </a:prstGeom>
          <a:noFill/>
          <a:ln cap="flat" cmpd="sng" w="19050">
            <a:solidFill>
              <a:schemeClr val="lt1"/>
            </a:solidFill>
            <a:prstDash val="solid"/>
            <a:round/>
            <a:headEnd len="sm" w="sm" type="none"/>
            <a:tailEnd len="sm" w="sm" type="none"/>
          </a:ln>
        </p:spPr>
      </p:cxnSp>
      <p:sp>
        <p:nvSpPr>
          <p:cNvPr id="93" name="Google Shape;93;p21"/>
          <p:cNvSpPr txBox="1"/>
          <p:nvPr>
            <p:ph type="title"/>
          </p:nvPr>
        </p:nvSpPr>
        <p:spPr>
          <a:xfrm>
            <a:off x="265500" y="1386233"/>
            <a:ext cx="4045200" cy="22344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4" name="Google Shape;94;p21"/>
          <p:cNvSpPr txBox="1"/>
          <p:nvPr>
            <p:ph idx="1" type="subTitle"/>
          </p:nvPr>
        </p:nvSpPr>
        <p:spPr>
          <a:xfrm>
            <a:off x="265500" y="3635833"/>
            <a:ext cx="4045200" cy="16467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21"/>
          <p:cNvSpPr txBox="1"/>
          <p:nvPr>
            <p:ph idx="2" type="body"/>
          </p:nvPr>
        </p:nvSpPr>
        <p:spPr>
          <a:xfrm>
            <a:off x="4939500" y="965600"/>
            <a:ext cx="3837000" cy="49269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6" name="Google Shape;96;p2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7" name="Shape 97"/>
        <p:cNvGrpSpPr/>
        <p:nvPr/>
      </p:nvGrpSpPr>
      <p:grpSpPr>
        <a:xfrm>
          <a:off x="0" y="0"/>
          <a:ext cx="0" cy="0"/>
          <a:chOff x="0" y="0"/>
          <a:chExt cx="0" cy="0"/>
        </a:xfrm>
      </p:grpSpPr>
      <p:sp>
        <p:nvSpPr>
          <p:cNvPr id="98" name="Google Shape;98;p22"/>
          <p:cNvSpPr txBox="1"/>
          <p:nvPr>
            <p:ph idx="1" type="body"/>
          </p:nvPr>
        </p:nvSpPr>
        <p:spPr>
          <a:xfrm>
            <a:off x="311700" y="5640967"/>
            <a:ext cx="5998800" cy="7983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99" name="Google Shape;99;p2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0" name="Shape 100"/>
        <p:cNvGrpSpPr/>
        <p:nvPr/>
      </p:nvGrpSpPr>
      <p:grpSpPr>
        <a:xfrm>
          <a:off x="0" y="0"/>
          <a:ext cx="0" cy="0"/>
          <a:chOff x="0" y="0"/>
          <a:chExt cx="0" cy="0"/>
        </a:xfrm>
      </p:grpSpPr>
      <p:sp>
        <p:nvSpPr>
          <p:cNvPr id="101" name="Google Shape;101;p23"/>
          <p:cNvSpPr/>
          <p:nvPr/>
        </p:nvSpPr>
        <p:spPr>
          <a:xfrm>
            <a:off x="-75"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3"/>
          <p:cNvSpPr txBox="1"/>
          <p:nvPr>
            <p:ph hasCustomPrompt="1" type="title"/>
          </p:nvPr>
        </p:nvSpPr>
        <p:spPr>
          <a:xfrm>
            <a:off x="311700" y="1739800"/>
            <a:ext cx="8520600" cy="2051100"/>
          </a:xfrm>
          <a:prstGeom prst="rect">
            <a:avLst/>
          </a:prstGeom>
        </p:spPr>
        <p:txBody>
          <a:bodyPr anchorCtr="0" anchor="ctr" bIns="91425" lIns="91425" spcFirstLastPara="1" rIns="91425" wrap="square" tIns="91425"/>
          <a:lstStyle>
            <a:lvl1pPr lvl="0" rtl="0" algn="ctr">
              <a:spcBef>
                <a:spcPts val="0"/>
              </a:spcBef>
              <a:spcAft>
                <a:spcPts val="0"/>
              </a:spcAft>
              <a:buClr>
                <a:schemeClr val="accent3"/>
              </a:buClr>
              <a:buSzPts val="13000"/>
              <a:buNone/>
              <a:defRPr sz="13000">
                <a:solidFill>
                  <a:schemeClr val="accent3"/>
                </a:solidFill>
              </a:defRPr>
            </a:lvl1pPr>
            <a:lvl2pPr lvl="1" rtl="0" algn="ctr">
              <a:spcBef>
                <a:spcPts val="0"/>
              </a:spcBef>
              <a:spcAft>
                <a:spcPts val="0"/>
              </a:spcAft>
              <a:buClr>
                <a:schemeClr val="accent3"/>
              </a:buClr>
              <a:buSzPts val="13000"/>
              <a:buNone/>
              <a:defRPr sz="13000">
                <a:solidFill>
                  <a:schemeClr val="accent3"/>
                </a:solidFill>
              </a:defRPr>
            </a:lvl2pPr>
            <a:lvl3pPr lvl="2" rtl="0" algn="ctr">
              <a:spcBef>
                <a:spcPts val="0"/>
              </a:spcBef>
              <a:spcAft>
                <a:spcPts val="0"/>
              </a:spcAft>
              <a:buClr>
                <a:schemeClr val="accent3"/>
              </a:buClr>
              <a:buSzPts val="13000"/>
              <a:buNone/>
              <a:defRPr sz="13000">
                <a:solidFill>
                  <a:schemeClr val="accent3"/>
                </a:solidFill>
              </a:defRPr>
            </a:lvl3pPr>
            <a:lvl4pPr lvl="3" rtl="0" algn="ctr">
              <a:spcBef>
                <a:spcPts val="0"/>
              </a:spcBef>
              <a:spcAft>
                <a:spcPts val="0"/>
              </a:spcAft>
              <a:buClr>
                <a:schemeClr val="accent3"/>
              </a:buClr>
              <a:buSzPts val="13000"/>
              <a:buNone/>
              <a:defRPr sz="13000">
                <a:solidFill>
                  <a:schemeClr val="accent3"/>
                </a:solidFill>
              </a:defRPr>
            </a:lvl4pPr>
            <a:lvl5pPr lvl="4" rtl="0" algn="ctr">
              <a:spcBef>
                <a:spcPts val="0"/>
              </a:spcBef>
              <a:spcAft>
                <a:spcPts val="0"/>
              </a:spcAft>
              <a:buClr>
                <a:schemeClr val="accent3"/>
              </a:buClr>
              <a:buSzPts val="13000"/>
              <a:buNone/>
              <a:defRPr sz="13000">
                <a:solidFill>
                  <a:schemeClr val="accent3"/>
                </a:solidFill>
              </a:defRPr>
            </a:lvl5pPr>
            <a:lvl6pPr lvl="5" rtl="0" algn="ctr">
              <a:spcBef>
                <a:spcPts val="0"/>
              </a:spcBef>
              <a:spcAft>
                <a:spcPts val="0"/>
              </a:spcAft>
              <a:buClr>
                <a:schemeClr val="accent3"/>
              </a:buClr>
              <a:buSzPts val="13000"/>
              <a:buNone/>
              <a:defRPr sz="13000">
                <a:solidFill>
                  <a:schemeClr val="accent3"/>
                </a:solidFill>
              </a:defRPr>
            </a:lvl6pPr>
            <a:lvl7pPr lvl="6" rtl="0" algn="ctr">
              <a:spcBef>
                <a:spcPts val="0"/>
              </a:spcBef>
              <a:spcAft>
                <a:spcPts val="0"/>
              </a:spcAft>
              <a:buClr>
                <a:schemeClr val="accent3"/>
              </a:buClr>
              <a:buSzPts val="13000"/>
              <a:buNone/>
              <a:defRPr sz="13000">
                <a:solidFill>
                  <a:schemeClr val="accent3"/>
                </a:solidFill>
              </a:defRPr>
            </a:lvl7pPr>
            <a:lvl8pPr lvl="7" rtl="0" algn="ctr">
              <a:spcBef>
                <a:spcPts val="0"/>
              </a:spcBef>
              <a:spcAft>
                <a:spcPts val="0"/>
              </a:spcAft>
              <a:buClr>
                <a:schemeClr val="accent3"/>
              </a:buClr>
              <a:buSzPts val="13000"/>
              <a:buNone/>
              <a:defRPr sz="13000">
                <a:solidFill>
                  <a:schemeClr val="accent3"/>
                </a:solidFill>
              </a:defRPr>
            </a:lvl8pPr>
            <a:lvl9pPr lvl="8" rtl="0" algn="ctr">
              <a:spcBef>
                <a:spcPts val="0"/>
              </a:spcBef>
              <a:spcAft>
                <a:spcPts val="0"/>
              </a:spcAft>
              <a:buClr>
                <a:schemeClr val="accent3"/>
              </a:buClr>
              <a:buSzPts val="13000"/>
              <a:buNone/>
              <a:defRPr sz="13000">
                <a:solidFill>
                  <a:schemeClr val="accent3"/>
                </a:solidFill>
              </a:defRPr>
            </a:lvl9pPr>
          </a:lstStyle>
          <a:p>
            <a:r>
              <a:t>xx%</a:t>
            </a:r>
          </a:p>
        </p:txBody>
      </p:sp>
      <p:sp>
        <p:nvSpPr>
          <p:cNvPr id="103" name="Google Shape;103;p23"/>
          <p:cNvSpPr txBox="1"/>
          <p:nvPr>
            <p:ph idx="1" type="body"/>
          </p:nvPr>
        </p:nvSpPr>
        <p:spPr>
          <a:xfrm>
            <a:off x="311700" y="3994200"/>
            <a:ext cx="8520600" cy="14289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4" name="Google Shape;104;p2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5" name="Shape 105"/>
        <p:cNvGrpSpPr/>
        <p:nvPr/>
      </p:nvGrpSpPr>
      <p:grpSpPr>
        <a:xfrm>
          <a:off x="0" y="0"/>
          <a:ext cx="0" cy="0"/>
          <a:chOff x="0" y="0"/>
          <a:chExt cx="0" cy="0"/>
        </a:xfrm>
      </p:grpSpPr>
      <p:sp>
        <p:nvSpPr>
          <p:cNvPr id="106" name="Google Shape;106;p2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52" name="Google Shape;52;p13"/>
          <p:cNvSpPr txBox="1"/>
          <p:nvPr>
            <p:ph idx="1" type="body"/>
          </p:nvPr>
        </p:nvSpPr>
        <p:spPr>
          <a:xfrm>
            <a:off x="311700" y="1688433"/>
            <a:ext cx="8520600" cy="44037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53" name="Google Shape;53;p1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Open Sans"/>
                <a:ea typeface="Open Sans"/>
                <a:cs typeface="Open Sans"/>
                <a:sym typeface="Open Sans"/>
              </a:defRPr>
            </a:lvl1pPr>
            <a:lvl2pPr lvl="1" rtl="0" algn="r">
              <a:buNone/>
              <a:defRPr sz="1000">
                <a:solidFill>
                  <a:schemeClr val="dk2"/>
                </a:solidFill>
                <a:latin typeface="Open Sans"/>
                <a:ea typeface="Open Sans"/>
                <a:cs typeface="Open Sans"/>
                <a:sym typeface="Open Sans"/>
              </a:defRPr>
            </a:lvl2pPr>
            <a:lvl3pPr lvl="2" rtl="0" algn="r">
              <a:buNone/>
              <a:defRPr sz="1000">
                <a:solidFill>
                  <a:schemeClr val="dk2"/>
                </a:solidFill>
                <a:latin typeface="Open Sans"/>
                <a:ea typeface="Open Sans"/>
                <a:cs typeface="Open Sans"/>
                <a:sym typeface="Open Sans"/>
              </a:defRPr>
            </a:lvl3pPr>
            <a:lvl4pPr lvl="3" rtl="0" algn="r">
              <a:buNone/>
              <a:defRPr sz="1000">
                <a:solidFill>
                  <a:schemeClr val="dk2"/>
                </a:solidFill>
                <a:latin typeface="Open Sans"/>
                <a:ea typeface="Open Sans"/>
                <a:cs typeface="Open Sans"/>
                <a:sym typeface="Open Sans"/>
              </a:defRPr>
            </a:lvl4pPr>
            <a:lvl5pPr lvl="4" rtl="0" algn="r">
              <a:buNone/>
              <a:defRPr sz="1000">
                <a:solidFill>
                  <a:schemeClr val="dk2"/>
                </a:solidFill>
                <a:latin typeface="Open Sans"/>
                <a:ea typeface="Open Sans"/>
                <a:cs typeface="Open Sans"/>
                <a:sym typeface="Open Sans"/>
              </a:defRPr>
            </a:lvl5pPr>
            <a:lvl6pPr lvl="5" rtl="0" algn="r">
              <a:buNone/>
              <a:defRPr sz="1000">
                <a:solidFill>
                  <a:schemeClr val="dk2"/>
                </a:solidFill>
                <a:latin typeface="Open Sans"/>
                <a:ea typeface="Open Sans"/>
                <a:cs typeface="Open Sans"/>
                <a:sym typeface="Open Sans"/>
              </a:defRPr>
            </a:lvl6pPr>
            <a:lvl7pPr lvl="6" rtl="0" algn="r">
              <a:buNone/>
              <a:defRPr sz="1000">
                <a:solidFill>
                  <a:schemeClr val="dk2"/>
                </a:solidFill>
                <a:latin typeface="Open Sans"/>
                <a:ea typeface="Open Sans"/>
                <a:cs typeface="Open Sans"/>
                <a:sym typeface="Open Sans"/>
              </a:defRPr>
            </a:lvl7pPr>
            <a:lvl8pPr lvl="7" rtl="0" algn="r">
              <a:buNone/>
              <a:defRPr sz="1000">
                <a:solidFill>
                  <a:schemeClr val="dk2"/>
                </a:solidFill>
                <a:latin typeface="Open Sans"/>
                <a:ea typeface="Open Sans"/>
                <a:cs typeface="Open Sans"/>
                <a:sym typeface="Open Sans"/>
              </a:defRPr>
            </a:lvl8pPr>
            <a:lvl9pPr lvl="8" rtl="0"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mailto:mldsntu2017@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arxiv.org/pdf/1511.06732.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hyperlink" Target="http://home.deib.polimi.it/restelli/MyWebSite/pdf/rl7.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arxiv.org/pdf/1606.01541.pdf" TargetMode="External"/><Relationship Id="rId4" Type="http://schemas.openxmlformats.org/officeDocument/2006/relationships/image" Target="../media/image9.png"/><Relationship Id="rId5"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hyperlink" Target="mailto:mldsntu2017@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hyperlink" Target="https://arxiv.org/pdf/1606.01541.pdf" TargetMode="Externa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3.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4.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3.png"/><Relationship Id="rId7"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www.cs.cornell.edu/~cristian/Cornell_Movie-Dialogs_Corpus.html" TargetMode="External"/><Relationship Id="rId4" Type="http://schemas.openxmlformats.org/officeDocument/2006/relationships/hyperlink" Target="http://opus.lingfil.uu.se/OpenSubtitles.php" TargetMode="External"/><Relationship Id="rId5" Type="http://schemas.openxmlformats.org/officeDocument/2006/relationships/hyperlink" Target="https://github.com/Marsan-Ma/chat_corpus" TargetMode="External"/><Relationship Id="rId6" Type="http://schemas.openxmlformats.org/officeDocument/2006/relationships/hyperlink" Target="https://github.com/gunthercox/chatterbot-corpus/tree/master/chatterbot_corpus/data" TargetMode="External"/><Relationship Id="rId7" Type="http://schemas.openxmlformats.org/officeDocument/2006/relationships/hyperlink" Target="http://talkbank.org/access/CABank/CallHome/eng.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arxiv.org/pdf/1506.05869.pdf" TargetMode="Externa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5"/>
          <p:cNvSpPr txBox="1"/>
          <p:nvPr>
            <p:ph type="ctrTitle"/>
          </p:nvPr>
        </p:nvSpPr>
        <p:spPr>
          <a:xfrm>
            <a:off x="1004150" y="695984"/>
            <a:ext cx="7136700" cy="302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MLDS 2017 Spring</a:t>
            </a:r>
            <a:endParaRPr/>
          </a:p>
          <a:p>
            <a:pPr indent="0" lvl="0" marL="0" rtl="0" algn="ctr">
              <a:spcBef>
                <a:spcPts val="0"/>
              </a:spcBef>
              <a:spcAft>
                <a:spcPts val="0"/>
              </a:spcAft>
              <a:buNone/>
            </a:pPr>
            <a:r>
              <a:rPr lang="zh-TW"/>
              <a:t>HW4 - Seq2seq &amp; RL</a:t>
            </a:r>
            <a:endParaRPr/>
          </a:p>
        </p:txBody>
      </p:sp>
      <p:sp>
        <p:nvSpPr>
          <p:cNvPr id="112" name="Google Shape;112;p25"/>
          <p:cNvSpPr txBox="1"/>
          <p:nvPr>
            <p:ph idx="1" type="subTitle"/>
          </p:nvPr>
        </p:nvSpPr>
        <p:spPr>
          <a:xfrm>
            <a:off x="2137250" y="3992151"/>
            <a:ext cx="4870500" cy="48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u="sng">
                <a:solidFill>
                  <a:schemeClr val="hlink"/>
                </a:solidFill>
                <a:hlinkClick r:id="rId3"/>
              </a:rPr>
              <a:t>mldsntu2017@gmail.com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Dataset - Marsan-Ma/ChatCorpus</a:t>
            </a:r>
            <a:endParaRPr/>
          </a:p>
        </p:txBody>
      </p:sp>
      <p:sp>
        <p:nvSpPr>
          <p:cNvPr id="198" name="Google Shape;198;p34"/>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9" name="Google Shape;199;p34"/>
          <p:cNvPicPr preferRelativeResize="0"/>
          <p:nvPr/>
        </p:nvPicPr>
        <p:blipFill rotWithShape="1">
          <a:blip r:embed="rId3">
            <a:alphaModFix/>
          </a:blip>
          <a:srcRect b="40215" l="7956" r="61960" t="16832"/>
          <a:stretch/>
        </p:blipFill>
        <p:spPr>
          <a:xfrm>
            <a:off x="1918250" y="2108575"/>
            <a:ext cx="5128574" cy="4119201"/>
          </a:xfrm>
          <a:prstGeom prst="rect">
            <a:avLst/>
          </a:prstGeom>
          <a:noFill/>
          <a:ln>
            <a:noFill/>
          </a:ln>
        </p:spPr>
      </p:pic>
      <p:sp>
        <p:nvSpPr>
          <p:cNvPr id="200" name="Google Shape;200;p34"/>
          <p:cNvSpPr/>
          <p:nvPr/>
        </p:nvSpPr>
        <p:spPr>
          <a:xfrm>
            <a:off x="1896175" y="2108575"/>
            <a:ext cx="1987800" cy="364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4"/>
          <p:cNvSpPr/>
          <p:nvPr/>
        </p:nvSpPr>
        <p:spPr>
          <a:xfrm>
            <a:off x="1896175" y="2526000"/>
            <a:ext cx="2716800" cy="364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4"/>
          <p:cNvSpPr txBox="1"/>
          <p:nvPr/>
        </p:nvSpPr>
        <p:spPr>
          <a:xfrm>
            <a:off x="3002638" y="1688425"/>
            <a:ext cx="29598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t>OpenSubtitle</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Dataset - Marsan-Ma/ChatCorpus</a:t>
            </a:r>
            <a:endParaRPr/>
          </a:p>
        </p:txBody>
      </p:sp>
      <p:sp>
        <p:nvSpPr>
          <p:cNvPr id="208" name="Google Shape;208;p35"/>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9" name="Google Shape;209;p35"/>
          <p:cNvPicPr preferRelativeResize="0"/>
          <p:nvPr/>
        </p:nvPicPr>
        <p:blipFill rotWithShape="1">
          <a:blip r:embed="rId3">
            <a:alphaModFix/>
          </a:blip>
          <a:srcRect b="50791" l="6819" r="14527" t="2240"/>
          <a:stretch/>
        </p:blipFill>
        <p:spPr>
          <a:xfrm>
            <a:off x="281813" y="2326425"/>
            <a:ext cx="8580374" cy="2882226"/>
          </a:xfrm>
          <a:prstGeom prst="rect">
            <a:avLst/>
          </a:prstGeom>
          <a:noFill/>
          <a:ln>
            <a:noFill/>
          </a:ln>
        </p:spPr>
      </p:pic>
      <p:sp>
        <p:nvSpPr>
          <p:cNvPr id="210" name="Google Shape;210;p35"/>
          <p:cNvSpPr/>
          <p:nvPr/>
        </p:nvSpPr>
        <p:spPr>
          <a:xfrm>
            <a:off x="281825" y="2225400"/>
            <a:ext cx="6097500" cy="364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5"/>
          <p:cNvSpPr txBox="1"/>
          <p:nvPr/>
        </p:nvSpPr>
        <p:spPr>
          <a:xfrm>
            <a:off x="3002638" y="1688425"/>
            <a:ext cx="29598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000"/>
              <a:t>Twitter_en</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Seq2Seq</a:t>
            </a:r>
            <a:endParaRPr/>
          </a:p>
        </p:txBody>
      </p:sp>
      <p:sp>
        <p:nvSpPr>
          <p:cNvPr id="217" name="Google Shape;217;p36"/>
          <p:cNvSpPr/>
          <p:nvPr/>
        </p:nvSpPr>
        <p:spPr>
          <a:xfrm>
            <a:off x="3315477" y="2315957"/>
            <a:ext cx="853200" cy="2268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6"/>
          <p:cNvSpPr/>
          <p:nvPr/>
        </p:nvSpPr>
        <p:spPr>
          <a:xfrm>
            <a:off x="3315477" y="2748746"/>
            <a:ext cx="853200" cy="425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6"/>
          <p:cNvSpPr/>
          <p:nvPr/>
        </p:nvSpPr>
        <p:spPr>
          <a:xfrm>
            <a:off x="3315477" y="3380406"/>
            <a:ext cx="853200" cy="226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 name="Google Shape;220;p36"/>
          <p:cNvCxnSpPr/>
          <p:nvPr/>
        </p:nvCxnSpPr>
        <p:spPr>
          <a:xfrm rot="10800000">
            <a:off x="3742075" y="2567904"/>
            <a:ext cx="0" cy="156000"/>
          </a:xfrm>
          <a:prstGeom prst="straightConnector1">
            <a:avLst/>
          </a:prstGeom>
          <a:noFill/>
          <a:ln cap="flat" cmpd="sng" w="19050">
            <a:solidFill>
              <a:srgbClr val="695D46"/>
            </a:solidFill>
            <a:prstDash val="solid"/>
            <a:round/>
            <a:headEnd len="med" w="med" type="none"/>
            <a:tailEnd len="med" w="med" type="triangle"/>
          </a:ln>
        </p:spPr>
      </p:cxnSp>
      <p:cxnSp>
        <p:nvCxnSpPr>
          <p:cNvPr id="221" name="Google Shape;221;p36"/>
          <p:cNvCxnSpPr/>
          <p:nvPr/>
        </p:nvCxnSpPr>
        <p:spPr>
          <a:xfrm rot="10800000">
            <a:off x="3742075" y="3199570"/>
            <a:ext cx="0" cy="156000"/>
          </a:xfrm>
          <a:prstGeom prst="straightConnector1">
            <a:avLst/>
          </a:prstGeom>
          <a:noFill/>
          <a:ln cap="flat" cmpd="sng" w="19050">
            <a:solidFill>
              <a:srgbClr val="695D46"/>
            </a:solidFill>
            <a:prstDash val="solid"/>
            <a:round/>
            <a:headEnd len="med" w="med" type="none"/>
            <a:tailEnd len="med" w="med" type="triangle"/>
          </a:ln>
        </p:spPr>
      </p:cxnSp>
      <p:cxnSp>
        <p:nvCxnSpPr>
          <p:cNvPr id="222" name="Google Shape;222;p36"/>
          <p:cNvCxnSpPr/>
          <p:nvPr/>
        </p:nvCxnSpPr>
        <p:spPr>
          <a:xfrm>
            <a:off x="4239926" y="2961711"/>
            <a:ext cx="632700" cy="0"/>
          </a:xfrm>
          <a:prstGeom prst="straightConnector1">
            <a:avLst/>
          </a:prstGeom>
          <a:noFill/>
          <a:ln cap="flat" cmpd="sng" w="19050">
            <a:solidFill>
              <a:srgbClr val="695D46"/>
            </a:solidFill>
            <a:prstDash val="dash"/>
            <a:round/>
            <a:headEnd len="med" w="med" type="none"/>
            <a:tailEnd len="med" w="med" type="triangle"/>
          </a:ln>
        </p:spPr>
      </p:cxnSp>
      <p:sp>
        <p:nvSpPr>
          <p:cNvPr id="223" name="Google Shape;223;p36"/>
          <p:cNvSpPr/>
          <p:nvPr/>
        </p:nvSpPr>
        <p:spPr>
          <a:xfrm>
            <a:off x="4943999" y="2315963"/>
            <a:ext cx="853200" cy="2268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6"/>
          <p:cNvSpPr/>
          <p:nvPr/>
        </p:nvSpPr>
        <p:spPr>
          <a:xfrm>
            <a:off x="4943999" y="2748752"/>
            <a:ext cx="853200" cy="425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6"/>
          <p:cNvSpPr/>
          <p:nvPr/>
        </p:nvSpPr>
        <p:spPr>
          <a:xfrm>
            <a:off x="4943999" y="3380411"/>
            <a:ext cx="853200" cy="226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 name="Google Shape;226;p36"/>
          <p:cNvCxnSpPr/>
          <p:nvPr/>
        </p:nvCxnSpPr>
        <p:spPr>
          <a:xfrm rot="10800000">
            <a:off x="5370597" y="2567910"/>
            <a:ext cx="0" cy="156000"/>
          </a:xfrm>
          <a:prstGeom prst="straightConnector1">
            <a:avLst/>
          </a:prstGeom>
          <a:noFill/>
          <a:ln cap="flat" cmpd="sng" w="19050">
            <a:solidFill>
              <a:srgbClr val="695D46"/>
            </a:solidFill>
            <a:prstDash val="solid"/>
            <a:round/>
            <a:headEnd len="med" w="med" type="none"/>
            <a:tailEnd len="med" w="med" type="triangle"/>
          </a:ln>
        </p:spPr>
      </p:cxnSp>
      <p:cxnSp>
        <p:nvCxnSpPr>
          <p:cNvPr id="227" name="Google Shape;227;p36"/>
          <p:cNvCxnSpPr/>
          <p:nvPr/>
        </p:nvCxnSpPr>
        <p:spPr>
          <a:xfrm rot="10800000">
            <a:off x="5370597" y="3199575"/>
            <a:ext cx="0" cy="156000"/>
          </a:xfrm>
          <a:prstGeom prst="straightConnector1">
            <a:avLst/>
          </a:prstGeom>
          <a:noFill/>
          <a:ln cap="flat" cmpd="sng" w="19050">
            <a:solidFill>
              <a:srgbClr val="695D46"/>
            </a:solidFill>
            <a:prstDash val="solid"/>
            <a:round/>
            <a:headEnd len="med" w="med" type="none"/>
            <a:tailEnd len="med" w="med" type="triangle"/>
          </a:ln>
        </p:spPr>
      </p:cxnSp>
      <p:cxnSp>
        <p:nvCxnSpPr>
          <p:cNvPr id="228" name="Google Shape;228;p36"/>
          <p:cNvCxnSpPr/>
          <p:nvPr/>
        </p:nvCxnSpPr>
        <p:spPr>
          <a:xfrm>
            <a:off x="5868448" y="2961717"/>
            <a:ext cx="632700" cy="0"/>
          </a:xfrm>
          <a:prstGeom prst="straightConnector1">
            <a:avLst/>
          </a:prstGeom>
          <a:noFill/>
          <a:ln cap="flat" cmpd="sng" w="19050">
            <a:solidFill>
              <a:srgbClr val="695D46"/>
            </a:solidFill>
            <a:prstDash val="dash"/>
            <a:round/>
            <a:headEnd len="med" w="med" type="none"/>
            <a:tailEnd len="med" w="med" type="triangle"/>
          </a:ln>
        </p:spPr>
      </p:cxnSp>
      <p:sp>
        <p:nvSpPr>
          <p:cNvPr id="229" name="Google Shape;229;p36"/>
          <p:cNvSpPr/>
          <p:nvPr/>
        </p:nvSpPr>
        <p:spPr>
          <a:xfrm>
            <a:off x="6501268" y="2315951"/>
            <a:ext cx="853200" cy="2268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6"/>
          <p:cNvSpPr/>
          <p:nvPr/>
        </p:nvSpPr>
        <p:spPr>
          <a:xfrm>
            <a:off x="6501268" y="2748740"/>
            <a:ext cx="853200" cy="425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6"/>
          <p:cNvSpPr/>
          <p:nvPr/>
        </p:nvSpPr>
        <p:spPr>
          <a:xfrm>
            <a:off x="6501268" y="3380400"/>
            <a:ext cx="853200" cy="226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 name="Google Shape;232;p36"/>
          <p:cNvCxnSpPr/>
          <p:nvPr/>
        </p:nvCxnSpPr>
        <p:spPr>
          <a:xfrm rot="10800000">
            <a:off x="6927867" y="2567898"/>
            <a:ext cx="0" cy="156000"/>
          </a:xfrm>
          <a:prstGeom prst="straightConnector1">
            <a:avLst/>
          </a:prstGeom>
          <a:noFill/>
          <a:ln cap="flat" cmpd="sng" w="19050">
            <a:solidFill>
              <a:srgbClr val="695D46"/>
            </a:solidFill>
            <a:prstDash val="solid"/>
            <a:round/>
            <a:headEnd len="med" w="med" type="none"/>
            <a:tailEnd len="med" w="med" type="triangle"/>
          </a:ln>
        </p:spPr>
      </p:cxnSp>
      <p:cxnSp>
        <p:nvCxnSpPr>
          <p:cNvPr id="233" name="Google Shape;233;p36"/>
          <p:cNvCxnSpPr/>
          <p:nvPr/>
        </p:nvCxnSpPr>
        <p:spPr>
          <a:xfrm rot="10800000">
            <a:off x="6927867" y="3199564"/>
            <a:ext cx="0" cy="156000"/>
          </a:xfrm>
          <a:prstGeom prst="straightConnector1">
            <a:avLst/>
          </a:prstGeom>
          <a:noFill/>
          <a:ln cap="flat" cmpd="sng" w="19050">
            <a:solidFill>
              <a:srgbClr val="695D46"/>
            </a:solidFill>
            <a:prstDash val="solid"/>
            <a:round/>
            <a:headEnd len="med" w="med" type="none"/>
            <a:tailEnd len="med" w="med" type="triangle"/>
          </a:ln>
        </p:spPr>
      </p:cxnSp>
      <p:sp>
        <p:nvSpPr>
          <p:cNvPr id="234" name="Google Shape;234;p36"/>
          <p:cNvSpPr txBox="1"/>
          <p:nvPr/>
        </p:nvSpPr>
        <p:spPr>
          <a:xfrm>
            <a:off x="3478925" y="3662550"/>
            <a:ext cx="6897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(Start)</a:t>
            </a:r>
            <a:endParaRPr/>
          </a:p>
        </p:txBody>
      </p:sp>
      <p:sp>
        <p:nvSpPr>
          <p:cNvPr id="235" name="Google Shape;235;p36"/>
          <p:cNvSpPr txBox="1"/>
          <p:nvPr/>
        </p:nvSpPr>
        <p:spPr>
          <a:xfrm>
            <a:off x="4943999" y="3674857"/>
            <a:ext cx="853200" cy="1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“Today”</a:t>
            </a:r>
            <a:endParaRPr/>
          </a:p>
        </p:txBody>
      </p:sp>
      <p:sp>
        <p:nvSpPr>
          <p:cNvPr id="236" name="Google Shape;236;p36"/>
          <p:cNvSpPr txBox="1"/>
          <p:nvPr/>
        </p:nvSpPr>
        <p:spPr>
          <a:xfrm>
            <a:off x="6501268" y="3674857"/>
            <a:ext cx="853200" cy="1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“is”</a:t>
            </a:r>
            <a:endParaRPr/>
          </a:p>
        </p:txBody>
      </p:sp>
      <p:sp>
        <p:nvSpPr>
          <p:cNvPr id="237" name="Google Shape;237;p36"/>
          <p:cNvSpPr/>
          <p:nvPr/>
        </p:nvSpPr>
        <p:spPr>
          <a:xfrm>
            <a:off x="7979104" y="2340782"/>
            <a:ext cx="853200" cy="2268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6"/>
          <p:cNvSpPr/>
          <p:nvPr/>
        </p:nvSpPr>
        <p:spPr>
          <a:xfrm>
            <a:off x="7979104" y="2773571"/>
            <a:ext cx="853200" cy="425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6"/>
          <p:cNvSpPr/>
          <p:nvPr/>
        </p:nvSpPr>
        <p:spPr>
          <a:xfrm>
            <a:off x="7979104" y="3405231"/>
            <a:ext cx="853200" cy="226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 name="Google Shape;240;p36"/>
          <p:cNvCxnSpPr/>
          <p:nvPr/>
        </p:nvCxnSpPr>
        <p:spPr>
          <a:xfrm rot="10800000">
            <a:off x="8405702" y="2592729"/>
            <a:ext cx="0" cy="156000"/>
          </a:xfrm>
          <a:prstGeom prst="straightConnector1">
            <a:avLst/>
          </a:prstGeom>
          <a:noFill/>
          <a:ln cap="flat" cmpd="sng" w="19050">
            <a:solidFill>
              <a:srgbClr val="695D46"/>
            </a:solidFill>
            <a:prstDash val="solid"/>
            <a:round/>
            <a:headEnd len="med" w="med" type="none"/>
            <a:tailEnd len="med" w="med" type="triangle"/>
          </a:ln>
        </p:spPr>
      </p:cxnSp>
      <p:cxnSp>
        <p:nvCxnSpPr>
          <p:cNvPr id="241" name="Google Shape;241;p36"/>
          <p:cNvCxnSpPr/>
          <p:nvPr/>
        </p:nvCxnSpPr>
        <p:spPr>
          <a:xfrm rot="10800000">
            <a:off x="8405702" y="3224395"/>
            <a:ext cx="0" cy="156000"/>
          </a:xfrm>
          <a:prstGeom prst="straightConnector1">
            <a:avLst/>
          </a:prstGeom>
          <a:noFill/>
          <a:ln cap="flat" cmpd="sng" w="19050">
            <a:solidFill>
              <a:srgbClr val="695D46"/>
            </a:solidFill>
            <a:prstDash val="solid"/>
            <a:round/>
            <a:headEnd len="med" w="med" type="none"/>
            <a:tailEnd len="med" w="med" type="triangle"/>
          </a:ln>
        </p:spPr>
      </p:cxnSp>
      <p:cxnSp>
        <p:nvCxnSpPr>
          <p:cNvPr id="242" name="Google Shape;242;p36"/>
          <p:cNvCxnSpPr/>
          <p:nvPr/>
        </p:nvCxnSpPr>
        <p:spPr>
          <a:xfrm>
            <a:off x="7432116" y="2958584"/>
            <a:ext cx="394800" cy="6300"/>
          </a:xfrm>
          <a:prstGeom prst="straightConnector1">
            <a:avLst/>
          </a:prstGeom>
          <a:noFill/>
          <a:ln cap="flat" cmpd="sng" w="19050">
            <a:solidFill>
              <a:srgbClr val="695D46"/>
            </a:solidFill>
            <a:prstDash val="dash"/>
            <a:round/>
            <a:headEnd len="med" w="med" type="none"/>
            <a:tailEnd len="med" w="med" type="triangle"/>
          </a:ln>
        </p:spPr>
      </p:cxnSp>
      <p:sp>
        <p:nvSpPr>
          <p:cNvPr id="243" name="Google Shape;243;p36"/>
          <p:cNvSpPr txBox="1"/>
          <p:nvPr/>
        </p:nvSpPr>
        <p:spPr>
          <a:xfrm>
            <a:off x="7979104" y="3699676"/>
            <a:ext cx="853200" cy="1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“very”</a:t>
            </a:r>
            <a:endParaRPr/>
          </a:p>
        </p:txBody>
      </p:sp>
      <p:sp>
        <p:nvSpPr>
          <p:cNvPr id="244" name="Google Shape;244;p36"/>
          <p:cNvSpPr txBox="1"/>
          <p:nvPr/>
        </p:nvSpPr>
        <p:spPr>
          <a:xfrm>
            <a:off x="3315477" y="2050852"/>
            <a:ext cx="853200" cy="1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“Today”</a:t>
            </a:r>
            <a:endParaRPr/>
          </a:p>
        </p:txBody>
      </p:sp>
      <p:sp>
        <p:nvSpPr>
          <p:cNvPr id="245" name="Google Shape;245;p36"/>
          <p:cNvSpPr txBox="1"/>
          <p:nvPr/>
        </p:nvSpPr>
        <p:spPr>
          <a:xfrm>
            <a:off x="4943999" y="2050858"/>
            <a:ext cx="853200" cy="1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“is”</a:t>
            </a:r>
            <a:endParaRPr/>
          </a:p>
        </p:txBody>
      </p:sp>
      <p:sp>
        <p:nvSpPr>
          <p:cNvPr id="246" name="Google Shape;246;p36"/>
          <p:cNvSpPr txBox="1"/>
          <p:nvPr/>
        </p:nvSpPr>
        <p:spPr>
          <a:xfrm>
            <a:off x="6501268" y="2050858"/>
            <a:ext cx="853200" cy="1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“very”</a:t>
            </a:r>
            <a:endParaRPr/>
          </a:p>
        </p:txBody>
      </p:sp>
      <p:sp>
        <p:nvSpPr>
          <p:cNvPr id="247" name="Google Shape;247;p36"/>
          <p:cNvSpPr txBox="1"/>
          <p:nvPr/>
        </p:nvSpPr>
        <p:spPr>
          <a:xfrm>
            <a:off x="7979104" y="2063271"/>
            <a:ext cx="853200" cy="1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“hot”</a:t>
            </a:r>
            <a:endParaRPr/>
          </a:p>
        </p:txBody>
      </p:sp>
      <p:cxnSp>
        <p:nvCxnSpPr>
          <p:cNvPr id="248" name="Google Shape;248;p36"/>
          <p:cNvCxnSpPr/>
          <p:nvPr/>
        </p:nvCxnSpPr>
        <p:spPr>
          <a:xfrm>
            <a:off x="2920550" y="2958590"/>
            <a:ext cx="394800" cy="6300"/>
          </a:xfrm>
          <a:prstGeom prst="straightConnector1">
            <a:avLst/>
          </a:prstGeom>
          <a:noFill/>
          <a:ln cap="flat" cmpd="sng" w="19050">
            <a:solidFill>
              <a:srgbClr val="695D46"/>
            </a:solidFill>
            <a:prstDash val="dash"/>
            <a:round/>
            <a:headEnd len="med" w="med" type="none"/>
            <a:tailEnd len="med" w="med" type="triangle"/>
          </a:ln>
        </p:spPr>
      </p:cxnSp>
      <p:cxnSp>
        <p:nvCxnSpPr>
          <p:cNvPr id="249" name="Google Shape;249;p36"/>
          <p:cNvCxnSpPr/>
          <p:nvPr/>
        </p:nvCxnSpPr>
        <p:spPr>
          <a:xfrm>
            <a:off x="8832291" y="2983259"/>
            <a:ext cx="394800" cy="6300"/>
          </a:xfrm>
          <a:prstGeom prst="straightConnector1">
            <a:avLst/>
          </a:prstGeom>
          <a:noFill/>
          <a:ln cap="flat" cmpd="sng" w="19050">
            <a:solidFill>
              <a:srgbClr val="695D46"/>
            </a:solidFill>
            <a:prstDash val="dash"/>
            <a:round/>
            <a:headEnd len="med" w="med" type="none"/>
            <a:tailEnd len="med" w="med" type="triangle"/>
          </a:ln>
        </p:spPr>
      </p:cxnSp>
      <p:sp>
        <p:nvSpPr>
          <p:cNvPr id="250" name="Google Shape;250;p36"/>
          <p:cNvSpPr/>
          <p:nvPr/>
        </p:nvSpPr>
        <p:spPr>
          <a:xfrm>
            <a:off x="131852" y="4633296"/>
            <a:ext cx="853200" cy="425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6"/>
          <p:cNvSpPr/>
          <p:nvPr/>
        </p:nvSpPr>
        <p:spPr>
          <a:xfrm>
            <a:off x="131852" y="5264956"/>
            <a:ext cx="853200" cy="226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 name="Google Shape;252;p36"/>
          <p:cNvCxnSpPr/>
          <p:nvPr/>
        </p:nvCxnSpPr>
        <p:spPr>
          <a:xfrm rot="10800000">
            <a:off x="558450" y="5084120"/>
            <a:ext cx="0" cy="156000"/>
          </a:xfrm>
          <a:prstGeom prst="straightConnector1">
            <a:avLst/>
          </a:prstGeom>
          <a:noFill/>
          <a:ln cap="flat" cmpd="sng" w="19050">
            <a:solidFill>
              <a:srgbClr val="695D46"/>
            </a:solidFill>
            <a:prstDash val="solid"/>
            <a:round/>
            <a:headEnd len="med" w="med" type="none"/>
            <a:tailEnd len="med" w="med" type="triangle"/>
          </a:ln>
        </p:spPr>
      </p:cxnSp>
      <p:cxnSp>
        <p:nvCxnSpPr>
          <p:cNvPr id="253" name="Google Shape;253;p36"/>
          <p:cNvCxnSpPr/>
          <p:nvPr/>
        </p:nvCxnSpPr>
        <p:spPr>
          <a:xfrm>
            <a:off x="1056301" y="4846261"/>
            <a:ext cx="632700" cy="0"/>
          </a:xfrm>
          <a:prstGeom prst="straightConnector1">
            <a:avLst/>
          </a:prstGeom>
          <a:noFill/>
          <a:ln cap="flat" cmpd="sng" w="19050">
            <a:solidFill>
              <a:srgbClr val="695D46"/>
            </a:solidFill>
            <a:prstDash val="dash"/>
            <a:round/>
            <a:headEnd len="med" w="med" type="none"/>
            <a:tailEnd len="med" w="med" type="triangle"/>
          </a:ln>
        </p:spPr>
      </p:cxnSp>
      <p:sp>
        <p:nvSpPr>
          <p:cNvPr id="254" name="Google Shape;254;p36"/>
          <p:cNvSpPr/>
          <p:nvPr/>
        </p:nvSpPr>
        <p:spPr>
          <a:xfrm>
            <a:off x="1760374" y="4633302"/>
            <a:ext cx="853200" cy="425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6"/>
          <p:cNvSpPr/>
          <p:nvPr/>
        </p:nvSpPr>
        <p:spPr>
          <a:xfrm>
            <a:off x="1760374" y="5264961"/>
            <a:ext cx="853200" cy="226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 name="Google Shape;256;p36"/>
          <p:cNvCxnSpPr/>
          <p:nvPr/>
        </p:nvCxnSpPr>
        <p:spPr>
          <a:xfrm rot="10800000">
            <a:off x="2186972" y="5084125"/>
            <a:ext cx="0" cy="156000"/>
          </a:xfrm>
          <a:prstGeom prst="straightConnector1">
            <a:avLst/>
          </a:prstGeom>
          <a:noFill/>
          <a:ln cap="flat" cmpd="sng" w="19050">
            <a:solidFill>
              <a:srgbClr val="695D46"/>
            </a:solidFill>
            <a:prstDash val="solid"/>
            <a:round/>
            <a:headEnd len="med" w="med" type="none"/>
            <a:tailEnd len="med" w="med" type="triangle"/>
          </a:ln>
        </p:spPr>
      </p:cxnSp>
      <p:cxnSp>
        <p:nvCxnSpPr>
          <p:cNvPr id="257" name="Google Shape;257;p36"/>
          <p:cNvCxnSpPr/>
          <p:nvPr/>
        </p:nvCxnSpPr>
        <p:spPr>
          <a:xfrm>
            <a:off x="2684823" y="4846267"/>
            <a:ext cx="632700" cy="0"/>
          </a:xfrm>
          <a:prstGeom prst="straightConnector1">
            <a:avLst/>
          </a:prstGeom>
          <a:noFill/>
          <a:ln cap="flat" cmpd="sng" w="19050">
            <a:solidFill>
              <a:srgbClr val="695D46"/>
            </a:solidFill>
            <a:prstDash val="dash"/>
            <a:round/>
            <a:headEnd len="med" w="med" type="none"/>
            <a:tailEnd len="med" w="med" type="triangle"/>
          </a:ln>
        </p:spPr>
      </p:cxnSp>
      <p:sp>
        <p:nvSpPr>
          <p:cNvPr id="258" name="Google Shape;258;p36"/>
          <p:cNvSpPr/>
          <p:nvPr/>
        </p:nvSpPr>
        <p:spPr>
          <a:xfrm>
            <a:off x="3317643" y="4633290"/>
            <a:ext cx="853200" cy="425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6"/>
          <p:cNvSpPr/>
          <p:nvPr/>
        </p:nvSpPr>
        <p:spPr>
          <a:xfrm>
            <a:off x="3317643" y="5264950"/>
            <a:ext cx="853200" cy="226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 name="Google Shape;260;p36"/>
          <p:cNvCxnSpPr/>
          <p:nvPr/>
        </p:nvCxnSpPr>
        <p:spPr>
          <a:xfrm rot="10800000">
            <a:off x="3744242" y="5084114"/>
            <a:ext cx="0" cy="156000"/>
          </a:xfrm>
          <a:prstGeom prst="straightConnector1">
            <a:avLst/>
          </a:prstGeom>
          <a:noFill/>
          <a:ln cap="flat" cmpd="sng" w="19050">
            <a:solidFill>
              <a:srgbClr val="695D46"/>
            </a:solidFill>
            <a:prstDash val="solid"/>
            <a:round/>
            <a:headEnd len="med" w="med" type="none"/>
            <a:tailEnd len="med" w="med" type="triangle"/>
          </a:ln>
        </p:spPr>
      </p:cxnSp>
      <p:sp>
        <p:nvSpPr>
          <p:cNvPr id="261" name="Google Shape;261;p36"/>
          <p:cNvSpPr txBox="1"/>
          <p:nvPr/>
        </p:nvSpPr>
        <p:spPr>
          <a:xfrm>
            <a:off x="131850" y="5559400"/>
            <a:ext cx="8532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“How’s”</a:t>
            </a:r>
            <a:endParaRPr/>
          </a:p>
        </p:txBody>
      </p:sp>
      <p:sp>
        <p:nvSpPr>
          <p:cNvPr id="262" name="Google Shape;262;p36"/>
          <p:cNvSpPr txBox="1"/>
          <p:nvPr/>
        </p:nvSpPr>
        <p:spPr>
          <a:xfrm>
            <a:off x="1760374" y="5559407"/>
            <a:ext cx="853200" cy="1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“The”</a:t>
            </a:r>
            <a:endParaRPr/>
          </a:p>
        </p:txBody>
      </p:sp>
      <p:sp>
        <p:nvSpPr>
          <p:cNvPr id="263" name="Google Shape;263;p36"/>
          <p:cNvSpPr txBox="1"/>
          <p:nvPr/>
        </p:nvSpPr>
        <p:spPr>
          <a:xfrm>
            <a:off x="3252550" y="5601200"/>
            <a:ext cx="983400" cy="1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“weather”</a:t>
            </a:r>
            <a:endParaRPr/>
          </a:p>
        </p:txBody>
      </p:sp>
      <p:cxnSp>
        <p:nvCxnSpPr>
          <p:cNvPr id="264" name="Google Shape;264;p36"/>
          <p:cNvCxnSpPr/>
          <p:nvPr/>
        </p:nvCxnSpPr>
        <p:spPr>
          <a:xfrm>
            <a:off x="4248491" y="4843134"/>
            <a:ext cx="394800" cy="6300"/>
          </a:xfrm>
          <a:prstGeom prst="straightConnector1">
            <a:avLst/>
          </a:prstGeom>
          <a:noFill/>
          <a:ln cap="flat" cmpd="sng" w="19050">
            <a:solidFill>
              <a:srgbClr val="695D46"/>
            </a:solidFill>
            <a:prstDash val="dash"/>
            <a:round/>
            <a:headEnd len="med" w="med" type="none"/>
            <a:tailEnd len="med" w="med" type="triangle"/>
          </a:ln>
        </p:spPr>
      </p:cxnSp>
      <p:cxnSp>
        <p:nvCxnSpPr>
          <p:cNvPr id="265" name="Google Shape;265;p36"/>
          <p:cNvCxnSpPr/>
          <p:nvPr/>
        </p:nvCxnSpPr>
        <p:spPr>
          <a:xfrm flipH="1" rot="-5400000">
            <a:off x="2809100" y="3074513"/>
            <a:ext cx="1868100" cy="1659000"/>
          </a:xfrm>
          <a:prstGeom prst="curvedConnector3">
            <a:avLst>
              <a:gd fmla="val 50000" name="adj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Seq2Seq for Text Generation</a:t>
            </a:r>
            <a:endParaRPr/>
          </a:p>
        </p:txBody>
      </p:sp>
      <p:sp>
        <p:nvSpPr>
          <p:cNvPr id="271" name="Google Shape;271;p37"/>
          <p:cNvSpPr txBox="1"/>
          <p:nvPr>
            <p:ph idx="1" type="body"/>
          </p:nvPr>
        </p:nvSpPr>
        <p:spPr>
          <a:xfrm>
            <a:off x="311700" y="1688416"/>
            <a:ext cx="8520600" cy="71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zh-TW" sz="2400">
                <a:solidFill>
                  <a:srgbClr val="000000"/>
                </a:solidFill>
              </a:rPr>
              <a:t>decoder</a:t>
            </a:r>
            <a:endParaRPr sz="2400">
              <a:solidFill>
                <a:srgbClr val="000000"/>
              </a:solidFill>
            </a:endParaRPr>
          </a:p>
        </p:txBody>
      </p:sp>
      <p:sp>
        <p:nvSpPr>
          <p:cNvPr id="272" name="Google Shape;272;p37"/>
          <p:cNvSpPr/>
          <p:nvPr/>
        </p:nvSpPr>
        <p:spPr>
          <a:xfrm>
            <a:off x="509050" y="2862550"/>
            <a:ext cx="1256700" cy="5028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7"/>
          <p:cNvSpPr/>
          <p:nvPr/>
        </p:nvSpPr>
        <p:spPr>
          <a:xfrm>
            <a:off x="509050" y="3820963"/>
            <a:ext cx="1256700" cy="94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7"/>
          <p:cNvSpPr/>
          <p:nvPr/>
        </p:nvSpPr>
        <p:spPr>
          <a:xfrm>
            <a:off x="509050" y="5219775"/>
            <a:ext cx="1256700" cy="502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 name="Google Shape;275;p37"/>
          <p:cNvCxnSpPr/>
          <p:nvPr/>
        </p:nvCxnSpPr>
        <p:spPr>
          <a:xfrm rot="10800000">
            <a:off x="1137400" y="3420350"/>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276" name="Google Shape;276;p37"/>
          <p:cNvCxnSpPr/>
          <p:nvPr/>
        </p:nvCxnSpPr>
        <p:spPr>
          <a:xfrm rot="10800000">
            <a:off x="1137400" y="4819175"/>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277" name="Google Shape;277;p37"/>
          <p:cNvCxnSpPr/>
          <p:nvPr/>
        </p:nvCxnSpPr>
        <p:spPr>
          <a:xfrm>
            <a:off x="1870700" y="4292575"/>
            <a:ext cx="932100" cy="0"/>
          </a:xfrm>
          <a:prstGeom prst="straightConnector1">
            <a:avLst/>
          </a:prstGeom>
          <a:noFill/>
          <a:ln cap="flat" cmpd="sng" w="28575">
            <a:solidFill>
              <a:srgbClr val="695D46"/>
            </a:solidFill>
            <a:prstDash val="dash"/>
            <a:round/>
            <a:headEnd len="med" w="med" type="none"/>
            <a:tailEnd len="med" w="med" type="triangle"/>
          </a:ln>
        </p:spPr>
      </p:cxnSp>
      <p:sp>
        <p:nvSpPr>
          <p:cNvPr id="278" name="Google Shape;278;p37"/>
          <p:cNvSpPr/>
          <p:nvPr/>
        </p:nvSpPr>
        <p:spPr>
          <a:xfrm>
            <a:off x="2907750" y="2862563"/>
            <a:ext cx="1256700" cy="5028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p:nvPr/>
        </p:nvSpPr>
        <p:spPr>
          <a:xfrm>
            <a:off x="2907750" y="3820975"/>
            <a:ext cx="1256700" cy="94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p:nvPr/>
        </p:nvSpPr>
        <p:spPr>
          <a:xfrm>
            <a:off x="2907750" y="5219788"/>
            <a:ext cx="1256700" cy="502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1" name="Google Shape;281;p37"/>
          <p:cNvCxnSpPr/>
          <p:nvPr/>
        </p:nvCxnSpPr>
        <p:spPr>
          <a:xfrm rot="10800000">
            <a:off x="3536100" y="3420363"/>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282" name="Google Shape;282;p37"/>
          <p:cNvCxnSpPr/>
          <p:nvPr/>
        </p:nvCxnSpPr>
        <p:spPr>
          <a:xfrm rot="10800000">
            <a:off x="3536100" y="4819188"/>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283" name="Google Shape;283;p37"/>
          <p:cNvCxnSpPr/>
          <p:nvPr/>
        </p:nvCxnSpPr>
        <p:spPr>
          <a:xfrm>
            <a:off x="4269400" y="4292588"/>
            <a:ext cx="932100" cy="0"/>
          </a:xfrm>
          <a:prstGeom prst="straightConnector1">
            <a:avLst/>
          </a:prstGeom>
          <a:noFill/>
          <a:ln cap="flat" cmpd="sng" w="28575">
            <a:solidFill>
              <a:srgbClr val="695D46"/>
            </a:solidFill>
            <a:prstDash val="dash"/>
            <a:round/>
            <a:headEnd len="med" w="med" type="none"/>
            <a:tailEnd len="med" w="med" type="triangle"/>
          </a:ln>
        </p:spPr>
      </p:cxnSp>
      <p:sp>
        <p:nvSpPr>
          <p:cNvPr id="284" name="Google Shape;284;p37"/>
          <p:cNvSpPr/>
          <p:nvPr/>
        </p:nvSpPr>
        <p:spPr>
          <a:xfrm>
            <a:off x="5201500" y="2862538"/>
            <a:ext cx="1256700" cy="5028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7"/>
          <p:cNvSpPr/>
          <p:nvPr/>
        </p:nvSpPr>
        <p:spPr>
          <a:xfrm>
            <a:off x="5201500" y="3820950"/>
            <a:ext cx="1256700" cy="94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7"/>
          <p:cNvSpPr/>
          <p:nvPr/>
        </p:nvSpPr>
        <p:spPr>
          <a:xfrm>
            <a:off x="5201500" y="5219763"/>
            <a:ext cx="1256700" cy="502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7" name="Google Shape;287;p37"/>
          <p:cNvCxnSpPr/>
          <p:nvPr/>
        </p:nvCxnSpPr>
        <p:spPr>
          <a:xfrm rot="10800000">
            <a:off x="5829850" y="3420338"/>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288" name="Google Shape;288;p37"/>
          <p:cNvCxnSpPr/>
          <p:nvPr/>
        </p:nvCxnSpPr>
        <p:spPr>
          <a:xfrm rot="10800000">
            <a:off x="5829850" y="4819163"/>
            <a:ext cx="0" cy="345600"/>
          </a:xfrm>
          <a:prstGeom prst="straightConnector1">
            <a:avLst/>
          </a:prstGeom>
          <a:noFill/>
          <a:ln cap="flat" cmpd="sng" w="28575">
            <a:solidFill>
              <a:srgbClr val="695D46"/>
            </a:solidFill>
            <a:prstDash val="solid"/>
            <a:round/>
            <a:headEnd len="med" w="med" type="none"/>
            <a:tailEnd len="med" w="med" type="triangle"/>
          </a:ln>
        </p:spPr>
      </p:cxnSp>
      <p:sp>
        <p:nvSpPr>
          <p:cNvPr id="289" name="Google Shape;289;p37"/>
          <p:cNvSpPr txBox="1"/>
          <p:nvPr/>
        </p:nvSpPr>
        <p:spPr>
          <a:xfrm>
            <a:off x="749800" y="5844600"/>
            <a:ext cx="7752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(Start)</a:t>
            </a:r>
            <a:endParaRPr/>
          </a:p>
        </p:txBody>
      </p:sp>
      <p:sp>
        <p:nvSpPr>
          <p:cNvPr id="290" name="Google Shape;290;p37"/>
          <p:cNvSpPr txBox="1"/>
          <p:nvPr/>
        </p:nvSpPr>
        <p:spPr>
          <a:xfrm>
            <a:off x="2907750" y="5871838"/>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“Today”</a:t>
            </a:r>
            <a:endParaRPr/>
          </a:p>
        </p:txBody>
      </p:sp>
      <p:sp>
        <p:nvSpPr>
          <p:cNvPr id="291" name="Google Shape;291;p37"/>
          <p:cNvSpPr txBox="1"/>
          <p:nvPr/>
        </p:nvSpPr>
        <p:spPr>
          <a:xfrm>
            <a:off x="5201500" y="5871838"/>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“is”</a:t>
            </a:r>
            <a:endParaRPr/>
          </a:p>
        </p:txBody>
      </p:sp>
      <p:sp>
        <p:nvSpPr>
          <p:cNvPr id="292" name="Google Shape;292;p37"/>
          <p:cNvSpPr/>
          <p:nvPr/>
        </p:nvSpPr>
        <p:spPr>
          <a:xfrm>
            <a:off x="7378250" y="2917525"/>
            <a:ext cx="1256700" cy="5028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p:nvPr/>
        </p:nvSpPr>
        <p:spPr>
          <a:xfrm>
            <a:off x="7378250" y="3875938"/>
            <a:ext cx="1256700" cy="94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7378250" y="5274750"/>
            <a:ext cx="1256700" cy="502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5" name="Google Shape;295;p37"/>
          <p:cNvCxnSpPr/>
          <p:nvPr/>
        </p:nvCxnSpPr>
        <p:spPr>
          <a:xfrm rot="10800000">
            <a:off x="8006600" y="3475325"/>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296" name="Google Shape;296;p37"/>
          <p:cNvCxnSpPr/>
          <p:nvPr/>
        </p:nvCxnSpPr>
        <p:spPr>
          <a:xfrm rot="10800000">
            <a:off x="8006600" y="4874150"/>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297" name="Google Shape;297;p37"/>
          <p:cNvCxnSpPr/>
          <p:nvPr/>
        </p:nvCxnSpPr>
        <p:spPr>
          <a:xfrm>
            <a:off x="6572575" y="4285650"/>
            <a:ext cx="581700" cy="13800"/>
          </a:xfrm>
          <a:prstGeom prst="straightConnector1">
            <a:avLst/>
          </a:prstGeom>
          <a:noFill/>
          <a:ln cap="flat" cmpd="sng" w="28575">
            <a:solidFill>
              <a:srgbClr val="695D46"/>
            </a:solidFill>
            <a:prstDash val="dash"/>
            <a:round/>
            <a:headEnd len="med" w="med" type="none"/>
            <a:tailEnd len="med" w="med" type="triangle"/>
          </a:ln>
        </p:spPr>
      </p:cxnSp>
      <p:sp>
        <p:nvSpPr>
          <p:cNvPr id="298" name="Google Shape;298;p37"/>
          <p:cNvSpPr txBox="1"/>
          <p:nvPr/>
        </p:nvSpPr>
        <p:spPr>
          <a:xfrm>
            <a:off x="7378250" y="5926800"/>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“very”</a:t>
            </a:r>
            <a:endParaRPr/>
          </a:p>
        </p:txBody>
      </p:sp>
      <p:sp>
        <p:nvSpPr>
          <p:cNvPr id="299" name="Google Shape;299;p37"/>
          <p:cNvSpPr txBox="1"/>
          <p:nvPr/>
        </p:nvSpPr>
        <p:spPr>
          <a:xfrm>
            <a:off x="509050" y="2275475"/>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“Today”</a:t>
            </a:r>
            <a:endParaRPr/>
          </a:p>
        </p:txBody>
      </p:sp>
      <p:sp>
        <p:nvSpPr>
          <p:cNvPr id="300" name="Google Shape;300;p37"/>
          <p:cNvSpPr txBox="1"/>
          <p:nvPr/>
        </p:nvSpPr>
        <p:spPr>
          <a:xfrm>
            <a:off x="2907750" y="2275488"/>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“is”</a:t>
            </a:r>
            <a:endParaRPr/>
          </a:p>
        </p:txBody>
      </p:sp>
      <p:sp>
        <p:nvSpPr>
          <p:cNvPr id="301" name="Google Shape;301;p37"/>
          <p:cNvSpPr txBox="1"/>
          <p:nvPr/>
        </p:nvSpPr>
        <p:spPr>
          <a:xfrm>
            <a:off x="5201500" y="2275488"/>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“very”</a:t>
            </a:r>
            <a:endParaRPr/>
          </a:p>
        </p:txBody>
      </p:sp>
      <p:sp>
        <p:nvSpPr>
          <p:cNvPr id="302" name="Google Shape;302;p37"/>
          <p:cNvSpPr txBox="1"/>
          <p:nvPr/>
        </p:nvSpPr>
        <p:spPr>
          <a:xfrm>
            <a:off x="7378250" y="2302975"/>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“hot”</a:t>
            </a:r>
            <a:endParaRPr/>
          </a:p>
        </p:txBody>
      </p:sp>
      <p:cxnSp>
        <p:nvCxnSpPr>
          <p:cNvPr id="303" name="Google Shape;303;p37"/>
          <p:cNvCxnSpPr/>
          <p:nvPr/>
        </p:nvCxnSpPr>
        <p:spPr>
          <a:xfrm>
            <a:off x="-72650" y="4285663"/>
            <a:ext cx="581700" cy="13800"/>
          </a:xfrm>
          <a:prstGeom prst="straightConnector1">
            <a:avLst/>
          </a:prstGeom>
          <a:noFill/>
          <a:ln cap="flat" cmpd="sng" w="28575">
            <a:solidFill>
              <a:srgbClr val="695D46"/>
            </a:solidFill>
            <a:prstDash val="dash"/>
            <a:round/>
            <a:headEnd len="med" w="med" type="none"/>
            <a:tailEnd len="med" w="med" type="triangle"/>
          </a:ln>
        </p:spPr>
      </p:cxnSp>
      <p:cxnSp>
        <p:nvCxnSpPr>
          <p:cNvPr id="304" name="Google Shape;304;p37"/>
          <p:cNvCxnSpPr/>
          <p:nvPr/>
        </p:nvCxnSpPr>
        <p:spPr>
          <a:xfrm>
            <a:off x="8701225" y="4340638"/>
            <a:ext cx="581700" cy="13800"/>
          </a:xfrm>
          <a:prstGeom prst="straightConnector1">
            <a:avLst/>
          </a:prstGeom>
          <a:noFill/>
          <a:ln cap="flat" cmpd="sng" w="28575">
            <a:solidFill>
              <a:srgbClr val="695D46"/>
            </a:solidFill>
            <a:prstDash val="dash"/>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8"/>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Cross Entropy Training (XENT)</a:t>
            </a:r>
            <a:endParaRPr/>
          </a:p>
        </p:txBody>
      </p:sp>
      <p:sp>
        <p:nvSpPr>
          <p:cNvPr id="310" name="Google Shape;310;p38"/>
          <p:cNvSpPr/>
          <p:nvPr/>
        </p:nvSpPr>
        <p:spPr>
          <a:xfrm>
            <a:off x="485725" y="2731950"/>
            <a:ext cx="1256700" cy="5028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8"/>
          <p:cNvSpPr/>
          <p:nvPr/>
        </p:nvSpPr>
        <p:spPr>
          <a:xfrm>
            <a:off x="485725" y="3690363"/>
            <a:ext cx="1256700" cy="94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8"/>
          <p:cNvSpPr/>
          <p:nvPr/>
        </p:nvSpPr>
        <p:spPr>
          <a:xfrm>
            <a:off x="485725" y="5089175"/>
            <a:ext cx="1256700" cy="502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3" name="Google Shape;313;p38"/>
          <p:cNvCxnSpPr/>
          <p:nvPr/>
        </p:nvCxnSpPr>
        <p:spPr>
          <a:xfrm rot="10800000">
            <a:off x="1114075" y="3289750"/>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314" name="Google Shape;314;p38"/>
          <p:cNvCxnSpPr/>
          <p:nvPr/>
        </p:nvCxnSpPr>
        <p:spPr>
          <a:xfrm rot="10800000">
            <a:off x="1114075" y="4688575"/>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315" name="Google Shape;315;p38"/>
          <p:cNvCxnSpPr/>
          <p:nvPr/>
        </p:nvCxnSpPr>
        <p:spPr>
          <a:xfrm>
            <a:off x="1847375" y="4161975"/>
            <a:ext cx="932100" cy="0"/>
          </a:xfrm>
          <a:prstGeom prst="straightConnector1">
            <a:avLst/>
          </a:prstGeom>
          <a:noFill/>
          <a:ln cap="flat" cmpd="sng" w="28575">
            <a:solidFill>
              <a:srgbClr val="695D46"/>
            </a:solidFill>
            <a:prstDash val="dash"/>
            <a:round/>
            <a:headEnd len="med" w="med" type="none"/>
            <a:tailEnd len="med" w="med" type="triangle"/>
          </a:ln>
        </p:spPr>
      </p:cxnSp>
      <p:sp>
        <p:nvSpPr>
          <p:cNvPr id="316" name="Google Shape;316;p38"/>
          <p:cNvSpPr/>
          <p:nvPr/>
        </p:nvSpPr>
        <p:spPr>
          <a:xfrm>
            <a:off x="2884425" y="2731963"/>
            <a:ext cx="1256700" cy="5028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2884425" y="3690375"/>
            <a:ext cx="1256700" cy="94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p:nvPr/>
        </p:nvSpPr>
        <p:spPr>
          <a:xfrm>
            <a:off x="2884425" y="5089188"/>
            <a:ext cx="1256700" cy="502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 name="Google Shape;319;p38"/>
          <p:cNvCxnSpPr/>
          <p:nvPr/>
        </p:nvCxnSpPr>
        <p:spPr>
          <a:xfrm rot="10800000">
            <a:off x="3512775" y="3289763"/>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320" name="Google Shape;320;p38"/>
          <p:cNvCxnSpPr/>
          <p:nvPr/>
        </p:nvCxnSpPr>
        <p:spPr>
          <a:xfrm rot="10800000">
            <a:off x="3512775" y="4688588"/>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321" name="Google Shape;321;p38"/>
          <p:cNvCxnSpPr/>
          <p:nvPr/>
        </p:nvCxnSpPr>
        <p:spPr>
          <a:xfrm>
            <a:off x="4246075" y="4161988"/>
            <a:ext cx="932100" cy="0"/>
          </a:xfrm>
          <a:prstGeom prst="straightConnector1">
            <a:avLst/>
          </a:prstGeom>
          <a:noFill/>
          <a:ln cap="flat" cmpd="sng" w="28575">
            <a:solidFill>
              <a:srgbClr val="695D46"/>
            </a:solidFill>
            <a:prstDash val="dash"/>
            <a:round/>
            <a:headEnd len="med" w="med" type="none"/>
            <a:tailEnd len="med" w="med" type="triangle"/>
          </a:ln>
        </p:spPr>
      </p:cxnSp>
      <p:sp>
        <p:nvSpPr>
          <p:cNvPr id="322" name="Google Shape;322;p38"/>
          <p:cNvSpPr/>
          <p:nvPr/>
        </p:nvSpPr>
        <p:spPr>
          <a:xfrm>
            <a:off x="5178175" y="2731938"/>
            <a:ext cx="1256700" cy="5028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p:nvPr/>
        </p:nvSpPr>
        <p:spPr>
          <a:xfrm>
            <a:off x="5178175" y="3690350"/>
            <a:ext cx="1256700" cy="94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8"/>
          <p:cNvSpPr/>
          <p:nvPr/>
        </p:nvSpPr>
        <p:spPr>
          <a:xfrm>
            <a:off x="5178175" y="5089163"/>
            <a:ext cx="1256700" cy="502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 name="Google Shape;325;p38"/>
          <p:cNvCxnSpPr/>
          <p:nvPr/>
        </p:nvCxnSpPr>
        <p:spPr>
          <a:xfrm rot="10800000">
            <a:off x="5806525" y="3289738"/>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326" name="Google Shape;326;p38"/>
          <p:cNvCxnSpPr/>
          <p:nvPr/>
        </p:nvCxnSpPr>
        <p:spPr>
          <a:xfrm rot="10800000">
            <a:off x="5806525" y="4688563"/>
            <a:ext cx="0" cy="345600"/>
          </a:xfrm>
          <a:prstGeom prst="straightConnector1">
            <a:avLst/>
          </a:prstGeom>
          <a:noFill/>
          <a:ln cap="flat" cmpd="sng" w="28575">
            <a:solidFill>
              <a:srgbClr val="695D46"/>
            </a:solidFill>
            <a:prstDash val="solid"/>
            <a:round/>
            <a:headEnd len="med" w="med" type="none"/>
            <a:tailEnd len="med" w="med" type="triangle"/>
          </a:ln>
        </p:spPr>
      </p:cxnSp>
      <p:sp>
        <p:nvSpPr>
          <p:cNvPr id="327" name="Google Shape;327;p38"/>
          <p:cNvSpPr txBox="1"/>
          <p:nvPr/>
        </p:nvSpPr>
        <p:spPr>
          <a:xfrm>
            <a:off x="726475" y="5714000"/>
            <a:ext cx="7752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(Start)</a:t>
            </a:r>
            <a:endParaRPr/>
          </a:p>
        </p:txBody>
      </p:sp>
      <p:sp>
        <p:nvSpPr>
          <p:cNvPr id="328" name="Google Shape;328;p38"/>
          <p:cNvSpPr txBox="1"/>
          <p:nvPr/>
        </p:nvSpPr>
        <p:spPr>
          <a:xfrm>
            <a:off x="2884425" y="5741238"/>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rgbClr val="FF0000"/>
                </a:solidFill>
              </a:rPr>
              <a:t>“Today”</a:t>
            </a:r>
            <a:endParaRPr>
              <a:solidFill>
                <a:srgbClr val="FF0000"/>
              </a:solidFill>
            </a:endParaRPr>
          </a:p>
        </p:txBody>
      </p:sp>
      <p:sp>
        <p:nvSpPr>
          <p:cNvPr id="329" name="Google Shape;329;p38"/>
          <p:cNvSpPr txBox="1"/>
          <p:nvPr/>
        </p:nvSpPr>
        <p:spPr>
          <a:xfrm>
            <a:off x="5178175" y="5741238"/>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rgbClr val="FF0000"/>
                </a:solidFill>
              </a:rPr>
              <a:t>“is”</a:t>
            </a:r>
            <a:endParaRPr>
              <a:solidFill>
                <a:srgbClr val="FF0000"/>
              </a:solidFill>
            </a:endParaRPr>
          </a:p>
        </p:txBody>
      </p:sp>
      <p:sp>
        <p:nvSpPr>
          <p:cNvPr id="330" name="Google Shape;330;p38"/>
          <p:cNvSpPr/>
          <p:nvPr/>
        </p:nvSpPr>
        <p:spPr>
          <a:xfrm>
            <a:off x="7354925" y="2786925"/>
            <a:ext cx="1256700" cy="5028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8"/>
          <p:cNvSpPr/>
          <p:nvPr/>
        </p:nvSpPr>
        <p:spPr>
          <a:xfrm>
            <a:off x="7354925" y="3745338"/>
            <a:ext cx="1256700" cy="94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8"/>
          <p:cNvSpPr/>
          <p:nvPr/>
        </p:nvSpPr>
        <p:spPr>
          <a:xfrm>
            <a:off x="7354925" y="5144150"/>
            <a:ext cx="1256700" cy="502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 name="Google Shape;333;p38"/>
          <p:cNvCxnSpPr/>
          <p:nvPr/>
        </p:nvCxnSpPr>
        <p:spPr>
          <a:xfrm rot="10800000">
            <a:off x="7983275" y="3344725"/>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334" name="Google Shape;334;p38"/>
          <p:cNvCxnSpPr/>
          <p:nvPr/>
        </p:nvCxnSpPr>
        <p:spPr>
          <a:xfrm rot="10800000">
            <a:off x="7983275" y="4743550"/>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335" name="Google Shape;335;p38"/>
          <p:cNvCxnSpPr/>
          <p:nvPr/>
        </p:nvCxnSpPr>
        <p:spPr>
          <a:xfrm>
            <a:off x="6549250" y="4155050"/>
            <a:ext cx="581700" cy="13800"/>
          </a:xfrm>
          <a:prstGeom prst="straightConnector1">
            <a:avLst/>
          </a:prstGeom>
          <a:noFill/>
          <a:ln cap="flat" cmpd="sng" w="28575">
            <a:solidFill>
              <a:srgbClr val="695D46"/>
            </a:solidFill>
            <a:prstDash val="dash"/>
            <a:round/>
            <a:headEnd len="med" w="med" type="none"/>
            <a:tailEnd len="med" w="med" type="triangle"/>
          </a:ln>
        </p:spPr>
      </p:cxnSp>
      <p:sp>
        <p:nvSpPr>
          <p:cNvPr id="336" name="Google Shape;336;p38"/>
          <p:cNvSpPr txBox="1"/>
          <p:nvPr/>
        </p:nvSpPr>
        <p:spPr>
          <a:xfrm>
            <a:off x="7354925" y="5796200"/>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rgbClr val="FF0000"/>
                </a:solidFill>
              </a:rPr>
              <a:t>“very”</a:t>
            </a:r>
            <a:endParaRPr>
              <a:solidFill>
                <a:srgbClr val="FF0000"/>
              </a:solidFill>
            </a:endParaRPr>
          </a:p>
        </p:txBody>
      </p:sp>
      <p:cxnSp>
        <p:nvCxnSpPr>
          <p:cNvPr id="337" name="Google Shape;337;p38"/>
          <p:cNvCxnSpPr/>
          <p:nvPr/>
        </p:nvCxnSpPr>
        <p:spPr>
          <a:xfrm>
            <a:off x="-95975" y="4210038"/>
            <a:ext cx="581700" cy="13800"/>
          </a:xfrm>
          <a:prstGeom prst="straightConnector1">
            <a:avLst/>
          </a:prstGeom>
          <a:noFill/>
          <a:ln cap="flat" cmpd="sng" w="28575">
            <a:solidFill>
              <a:srgbClr val="695D46"/>
            </a:solidFill>
            <a:prstDash val="dash"/>
            <a:round/>
            <a:headEnd len="med" w="med" type="none"/>
            <a:tailEnd len="med" w="med" type="triangle"/>
          </a:ln>
        </p:spPr>
      </p:cxnSp>
      <p:sp>
        <p:nvSpPr>
          <p:cNvPr id="338" name="Google Shape;338;p38"/>
          <p:cNvSpPr txBox="1"/>
          <p:nvPr/>
        </p:nvSpPr>
        <p:spPr>
          <a:xfrm>
            <a:off x="485725" y="1987813"/>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rgbClr val="FF0000"/>
                </a:solidFill>
              </a:rPr>
              <a:t>“Today”</a:t>
            </a:r>
            <a:endParaRPr>
              <a:solidFill>
                <a:srgbClr val="FF0000"/>
              </a:solidFill>
            </a:endParaRPr>
          </a:p>
        </p:txBody>
      </p:sp>
      <p:cxnSp>
        <p:nvCxnSpPr>
          <p:cNvPr id="339" name="Google Shape;339;p38"/>
          <p:cNvCxnSpPr/>
          <p:nvPr/>
        </p:nvCxnSpPr>
        <p:spPr>
          <a:xfrm rot="10800000">
            <a:off x="1114075" y="2333413"/>
            <a:ext cx="0" cy="345600"/>
          </a:xfrm>
          <a:prstGeom prst="straightConnector1">
            <a:avLst/>
          </a:prstGeom>
          <a:noFill/>
          <a:ln cap="flat" cmpd="sng" w="9525">
            <a:solidFill>
              <a:srgbClr val="695D46"/>
            </a:solidFill>
            <a:prstDash val="solid"/>
            <a:round/>
            <a:headEnd len="med" w="med" type="triangle"/>
            <a:tailEnd len="med" w="med" type="triangle"/>
          </a:ln>
        </p:spPr>
      </p:cxnSp>
      <p:sp>
        <p:nvSpPr>
          <p:cNvPr id="340" name="Google Shape;340;p38"/>
          <p:cNvSpPr txBox="1"/>
          <p:nvPr/>
        </p:nvSpPr>
        <p:spPr>
          <a:xfrm>
            <a:off x="1114075" y="2239375"/>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rgbClr val="666666"/>
                </a:solidFill>
              </a:rPr>
              <a:t>cross entropy</a:t>
            </a:r>
            <a:endParaRPr>
              <a:solidFill>
                <a:srgbClr val="666666"/>
              </a:solidFill>
            </a:endParaRPr>
          </a:p>
        </p:txBody>
      </p:sp>
      <p:sp>
        <p:nvSpPr>
          <p:cNvPr id="341" name="Google Shape;341;p38"/>
          <p:cNvSpPr txBox="1"/>
          <p:nvPr/>
        </p:nvSpPr>
        <p:spPr>
          <a:xfrm>
            <a:off x="2831950" y="1986238"/>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rgbClr val="FF0000"/>
                </a:solidFill>
              </a:rPr>
              <a:t>“is”</a:t>
            </a:r>
            <a:endParaRPr>
              <a:solidFill>
                <a:srgbClr val="FF0000"/>
              </a:solidFill>
            </a:endParaRPr>
          </a:p>
        </p:txBody>
      </p:sp>
      <p:cxnSp>
        <p:nvCxnSpPr>
          <p:cNvPr id="342" name="Google Shape;342;p38"/>
          <p:cNvCxnSpPr/>
          <p:nvPr/>
        </p:nvCxnSpPr>
        <p:spPr>
          <a:xfrm rot="10800000">
            <a:off x="3460300" y="2331838"/>
            <a:ext cx="0" cy="345600"/>
          </a:xfrm>
          <a:prstGeom prst="straightConnector1">
            <a:avLst/>
          </a:prstGeom>
          <a:noFill/>
          <a:ln cap="flat" cmpd="sng" w="9525">
            <a:solidFill>
              <a:srgbClr val="695D46"/>
            </a:solidFill>
            <a:prstDash val="solid"/>
            <a:round/>
            <a:headEnd len="med" w="med" type="triangle"/>
            <a:tailEnd len="med" w="med" type="triangle"/>
          </a:ln>
        </p:spPr>
      </p:cxnSp>
      <p:sp>
        <p:nvSpPr>
          <p:cNvPr id="343" name="Google Shape;343;p38"/>
          <p:cNvSpPr txBox="1"/>
          <p:nvPr/>
        </p:nvSpPr>
        <p:spPr>
          <a:xfrm>
            <a:off x="3460300" y="2237800"/>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rgbClr val="666666"/>
                </a:solidFill>
              </a:rPr>
              <a:t>cross entropy</a:t>
            </a:r>
            <a:endParaRPr>
              <a:solidFill>
                <a:srgbClr val="666666"/>
              </a:solidFill>
            </a:endParaRPr>
          </a:p>
        </p:txBody>
      </p:sp>
      <p:sp>
        <p:nvSpPr>
          <p:cNvPr id="344" name="Google Shape;344;p38"/>
          <p:cNvSpPr txBox="1"/>
          <p:nvPr/>
        </p:nvSpPr>
        <p:spPr>
          <a:xfrm>
            <a:off x="5178175" y="1986213"/>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rgbClr val="FF0000"/>
                </a:solidFill>
              </a:rPr>
              <a:t>“very”</a:t>
            </a:r>
            <a:endParaRPr>
              <a:solidFill>
                <a:srgbClr val="FF0000"/>
              </a:solidFill>
            </a:endParaRPr>
          </a:p>
        </p:txBody>
      </p:sp>
      <p:cxnSp>
        <p:nvCxnSpPr>
          <p:cNvPr id="345" name="Google Shape;345;p38"/>
          <p:cNvCxnSpPr/>
          <p:nvPr/>
        </p:nvCxnSpPr>
        <p:spPr>
          <a:xfrm rot="10800000">
            <a:off x="5806525" y="2331813"/>
            <a:ext cx="0" cy="345600"/>
          </a:xfrm>
          <a:prstGeom prst="straightConnector1">
            <a:avLst/>
          </a:prstGeom>
          <a:noFill/>
          <a:ln cap="flat" cmpd="sng" w="9525">
            <a:solidFill>
              <a:srgbClr val="695D46"/>
            </a:solidFill>
            <a:prstDash val="solid"/>
            <a:round/>
            <a:headEnd len="med" w="med" type="triangle"/>
            <a:tailEnd len="med" w="med" type="triangle"/>
          </a:ln>
        </p:spPr>
      </p:cxnSp>
      <p:sp>
        <p:nvSpPr>
          <p:cNvPr id="346" name="Google Shape;346;p38"/>
          <p:cNvSpPr txBox="1"/>
          <p:nvPr/>
        </p:nvSpPr>
        <p:spPr>
          <a:xfrm>
            <a:off x="5806525" y="2237775"/>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rgbClr val="666666"/>
                </a:solidFill>
              </a:rPr>
              <a:t>cross entropy</a:t>
            </a:r>
            <a:endParaRPr>
              <a:solidFill>
                <a:srgbClr val="666666"/>
              </a:solidFill>
            </a:endParaRPr>
          </a:p>
        </p:txBody>
      </p:sp>
      <p:sp>
        <p:nvSpPr>
          <p:cNvPr id="347" name="Google Shape;347;p38"/>
          <p:cNvSpPr txBox="1"/>
          <p:nvPr/>
        </p:nvSpPr>
        <p:spPr>
          <a:xfrm>
            <a:off x="7354925" y="2014500"/>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rgbClr val="FF0000"/>
                </a:solidFill>
              </a:rPr>
              <a:t>“hot”</a:t>
            </a:r>
            <a:endParaRPr>
              <a:solidFill>
                <a:srgbClr val="FF0000"/>
              </a:solidFill>
            </a:endParaRPr>
          </a:p>
        </p:txBody>
      </p:sp>
      <p:cxnSp>
        <p:nvCxnSpPr>
          <p:cNvPr id="348" name="Google Shape;348;p38"/>
          <p:cNvCxnSpPr/>
          <p:nvPr/>
        </p:nvCxnSpPr>
        <p:spPr>
          <a:xfrm rot="10800000">
            <a:off x="7983275" y="2360100"/>
            <a:ext cx="0" cy="345600"/>
          </a:xfrm>
          <a:prstGeom prst="straightConnector1">
            <a:avLst/>
          </a:prstGeom>
          <a:noFill/>
          <a:ln cap="flat" cmpd="sng" w="9525">
            <a:solidFill>
              <a:srgbClr val="695D46"/>
            </a:solidFill>
            <a:prstDash val="solid"/>
            <a:round/>
            <a:headEnd len="med" w="med" type="triangle"/>
            <a:tailEnd len="med" w="med" type="triangle"/>
          </a:ln>
        </p:spPr>
      </p:cxnSp>
      <p:sp>
        <p:nvSpPr>
          <p:cNvPr id="349" name="Google Shape;349;p38"/>
          <p:cNvSpPr txBox="1"/>
          <p:nvPr/>
        </p:nvSpPr>
        <p:spPr>
          <a:xfrm>
            <a:off x="7983275" y="2266063"/>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rgbClr val="666666"/>
                </a:solidFill>
              </a:rPr>
              <a:t>cross entropy</a:t>
            </a:r>
            <a:endParaRPr>
              <a:solidFill>
                <a:srgbClr val="666666"/>
              </a:solidFill>
            </a:endParaRPr>
          </a:p>
        </p:txBody>
      </p:sp>
      <p:cxnSp>
        <p:nvCxnSpPr>
          <p:cNvPr id="350" name="Google Shape;350;p38"/>
          <p:cNvCxnSpPr/>
          <p:nvPr/>
        </p:nvCxnSpPr>
        <p:spPr>
          <a:xfrm>
            <a:off x="8611625" y="4210025"/>
            <a:ext cx="581700" cy="13800"/>
          </a:xfrm>
          <a:prstGeom prst="straightConnector1">
            <a:avLst/>
          </a:prstGeom>
          <a:noFill/>
          <a:ln cap="flat" cmpd="sng" w="28575">
            <a:solidFill>
              <a:srgbClr val="695D46"/>
            </a:solidFill>
            <a:prstDash val="dash"/>
            <a:round/>
            <a:headEnd len="med" w="med" type="none"/>
            <a:tailEnd len="med" w="med" type="triangle"/>
          </a:ln>
        </p:spPr>
      </p:cxnSp>
      <p:sp>
        <p:nvSpPr>
          <p:cNvPr id="351" name="Google Shape;351;p38"/>
          <p:cNvSpPr txBox="1"/>
          <p:nvPr/>
        </p:nvSpPr>
        <p:spPr>
          <a:xfrm>
            <a:off x="1369650" y="2839088"/>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“Yesterday”</a:t>
            </a:r>
            <a:endParaRPr/>
          </a:p>
        </p:txBody>
      </p:sp>
      <p:sp>
        <p:nvSpPr>
          <p:cNvPr id="352" name="Google Shape;352;p38"/>
          <p:cNvSpPr txBox="1"/>
          <p:nvPr/>
        </p:nvSpPr>
        <p:spPr>
          <a:xfrm>
            <a:off x="3729675" y="2781513"/>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“was”</a:t>
            </a:r>
            <a:endParaRPr/>
          </a:p>
        </p:txBody>
      </p:sp>
      <p:sp>
        <p:nvSpPr>
          <p:cNvPr id="353" name="Google Shape;353;p38"/>
          <p:cNvSpPr txBox="1"/>
          <p:nvPr/>
        </p:nvSpPr>
        <p:spPr>
          <a:xfrm>
            <a:off x="5998275" y="2838275"/>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“so”</a:t>
            </a:r>
            <a:endParaRPr/>
          </a:p>
        </p:txBody>
      </p:sp>
      <p:sp>
        <p:nvSpPr>
          <p:cNvPr id="354" name="Google Shape;354;p38"/>
          <p:cNvSpPr txBox="1"/>
          <p:nvPr/>
        </p:nvSpPr>
        <p:spPr>
          <a:xfrm>
            <a:off x="8123175" y="2879925"/>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“cool”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39"/>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Issue: Exposure Bias</a:t>
            </a:r>
            <a:endParaRPr/>
          </a:p>
        </p:txBody>
      </p:sp>
      <p:sp>
        <p:nvSpPr>
          <p:cNvPr id="360" name="Google Shape;360;p39"/>
          <p:cNvSpPr txBox="1"/>
          <p:nvPr>
            <p:ph idx="1" type="body"/>
          </p:nvPr>
        </p:nvSpPr>
        <p:spPr>
          <a:xfrm>
            <a:off x="311700" y="1536566"/>
            <a:ext cx="8520600" cy="71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zh-TW" sz="2400">
                <a:solidFill>
                  <a:srgbClr val="000000"/>
                </a:solidFill>
              </a:rPr>
              <a:t>discrepancy  which occurs when a model is only exposed to the training data distribution</a:t>
            </a:r>
            <a:endParaRPr sz="2400">
              <a:solidFill>
                <a:srgbClr val="000000"/>
              </a:solidFill>
            </a:endParaRPr>
          </a:p>
        </p:txBody>
      </p:sp>
      <p:sp>
        <p:nvSpPr>
          <p:cNvPr id="361" name="Google Shape;361;p39"/>
          <p:cNvSpPr/>
          <p:nvPr/>
        </p:nvSpPr>
        <p:spPr>
          <a:xfrm>
            <a:off x="475900" y="3084600"/>
            <a:ext cx="1256700" cy="5028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9"/>
          <p:cNvSpPr/>
          <p:nvPr/>
        </p:nvSpPr>
        <p:spPr>
          <a:xfrm>
            <a:off x="475900" y="4043013"/>
            <a:ext cx="1256700" cy="94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p:nvPr/>
        </p:nvSpPr>
        <p:spPr>
          <a:xfrm>
            <a:off x="475900" y="5441825"/>
            <a:ext cx="1256700" cy="502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39"/>
          <p:cNvCxnSpPr/>
          <p:nvPr/>
        </p:nvCxnSpPr>
        <p:spPr>
          <a:xfrm rot="10800000">
            <a:off x="1104250" y="3642400"/>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365" name="Google Shape;365;p39"/>
          <p:cNvCxnSpPr/>
          <p:nvPr/>
        </p:nvCxnSpPr>
        <p:spPr>
          <a:xfrm rot="10800000">
            <a:off x="1104250" y="5041225"/>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366" name="Google Shape;366;p39"/>
          <p:cNvCxnSpPr/>
          <p:nvPr/>
        </p:nvCxnSpPr>
        <p:spPr>
          <a:xfrm>
            <a:off x="1837550" y="4514625"/>
            <a:ext cx="932100" cy="0"/>
          </a:xfrm>
          <a:prstGeom prst="straightConnector1">
            <a:avLst/>
          </a:prstGeom>
          <a:noFill/>
          <a:ln cap="flat" cmpd="sng" w="28575">
            <a:solidFill>
              <a:srgbClr val="695D46"/>
            </a:solidFill>
            <a:prstDash val="dash"/>
            <a:round/>
            <a:headEnd len="med" w="med" type="none"/>
            <a:tailEnd len="med" w="med" type="triangle"/>
          </a:ln>
        </p:spPr>
      </p:cxnSp>
      <p:sp>
        <p:nvSpPr>
          <p:cNvPr id="367" name="Google Shape;367;p39"/>
          <p:cNvSpPr/>
          <p:nvPr/>
        </p:nvSpPr>
        <p:spPr>
          <a:xfrm>
            <a:off x="2874600" y="3084613"/>
            <a:ext cx="1256700" cy="5028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
          <p:cNvSpPr/>
          <p:nvPr/>
        </p:nvSpPr>
        <p:spPr>
          <a:xfrm>
            <a:off x="2874600" y="4043025"/>
            <a:ext cx="1256700" cy="94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9"/>
          <p:cNvSpPr/>
          <p:nvPr/>
        </p:nvSpPr>
        <p:spPr>
          <a:xfrm>
            <a:off x="2874600" y="5441838"/>
            <a:ext cx="1256700" cy="502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0" name="Google Shape;370;p39"/>
          <p:cNvCxnSpPr/>
          <p:nvPr/>
        </p:nvCxnSpPr>
        <p:spPr>
          <a:xfrm rot="10800000">
            <a:off x="3502950" y="3642413"/>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371" name="Google Shape;371;p39"/>
          <p:cNvCxnSpPr/>
          <p:nvPr/>
        </p:nvCxnSpPr>
        <p:spPr>
          <a:xfrm rot="10800000">
            <a:off x="3502950" y="5041238"/>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372" name="Google Shape;372;p39"/>
          <p:cNvCxnSpPr/>
          <p:nvPr/>
        </p:nvCxnSpPr>
        <p:spPr>
          <a:xfrm>
            <a:off x="4236250" y="4514638"/>
            <a:ext cx="932100" cy="0"/>
          </a:xfrm>
          <a:prstGeom prst="straightConnector1">
            <a:avLst/>
          </a:prstGeom>
          <a:noFill/>
          <a:ln cap="flat" cmpd="sng" w="28575">
            <a:solidFill>
              <a:srgbClr val="695D46"/>
            </a:solidFill>
            <a:prstDash val="dash"/>
            <a:round/>
            <a:headEnd len="med" w="med" type="none"/>
            <a:tailEnd len="med" w="med" type="triangle"/>
          </a:ln>
        </p:spPr>
      </p:cxnSp>
      <p:sp>
        <p:nvSpPr>
          <p:cNvPr id="373" name="Google Shape;373;p39"/>
          <p:cNvSpPr/>
          <p:nvPr/>
        </p:nvSpPr>
        <p:spPr>
          <a:xfrm>
            <a:off x="5168350" y="3084588"/>
            <a:ext cx="1256700" cy="5028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9"/>
          <p:cNvSpPr/>
          <p:nvPr/>
        </p:nvSpPr>
        <p:spPr>
          <a:xfrm>
            <a:off x="5168350" y="4043000"/>
            <a:ext cx="1256700" cy="94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9"/>
          <p:cNvSpPr/>
          <p:nvPr/>
        </p:nvSpPr>
        <p:spPr>
          <a:xfrm>
            <a:off x="5168350" y="5441813"/>
            <a:ext cx="1256700" cy="502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 name="Google Shape;376;p39"/>
          <p:cNvCxnSpPr/>
          <p:nvPr/>
        </p:nvCxnSpPr>
        <p:spPr>
          <a:xfrm rot="10800000">
            <a:off x="5796700" y="3642388"/>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377" name="Google Shape;377;p39"/>
          <p:cNvCxnSpPr/>
          <p:nvPr/>
        </p:nvCxnSpPr>
        <p:spPr>
          <a:xfrm rot="10800000">
            <a:off x="5796700" y="5041213"/>
            <a:ext cx="0" cy="345600"/>
          </a:xfrm>
          <a:prstGeom prst="straightConnector1">
            <a:avLst/>
          </a:prstGeom>
          <a:noFill/>
          <a:ln cap="flat" cmpd="sng" w="28575">
            <a:solidFill>
              <a:srgbClr val="695D46"/>
            </a:solidFill>
            <a:prstDash val="solid"/>
            <a:round/>
            <a:headEnd len="med" w="med" type="none"/>
            <a:tailEnd len="med" w="med" type="triangle"/>
          </a:ln>
        </p:spPr>
      </p:cxnSp>
      <p:sp>
        <p:nvSpPr>
          <p:cNvPr id="378" name="Google Shape;378;p39"/>
          <p:cNvSpPr txBox="1"/>
          <p:nvPr/>
        </p:nvSpPr>
        <p:spPr>
          <a:xfrm>
            <a:off x="716650" y="6066650"/>
            <a:ext cx="7752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(Start)</a:t>
            </a:r>
            <a:endParaRPr/>
          </a:p>
        </p:txBody>
      </p:sp>
      <p:sp>
        <p:nvSpPr>
          <p:cNvPr id="379" name="Google Shape;379;p39"/>
          <p:cNvSpPr txBox="1"/>
          <p:nvPr/>
        </p:nvSpPr>
        <p:spPr>
          <a:xfrm>
            <a:off x="2874600" y="6093888"/>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“Today”</a:t>
            </a:r>
            <a:endParaRPr/>
          </a:p>
        </p:txBody>
      </p:sp>
      <p:sp>
        <p:nvSpPr>
          <p:cNvPr id="380" name="Google Shape;380;p39"/>
          <p:cNvSpPr txBox="1"/>
          <p:nvPr/>
        </p:nvSpPr>
        <p:spPr>
          <a:xfrm>
            <a:off x="5168350" y="6093888"/>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“was”</a:t>
            </a:r>
            <a:endParaRPr/>
          </a:p>
        </p:txBody>
      </p:sp>
      <p:sp>
        <p:nvSpPr>
          <p:cNvPr id="381" name="Google Shape;381;p39"/>
          <p:cNvSpPr/>
          <p:nvPr/>
        </p:nvSpPr>
        <p:spPr>
          <a:xfrm>
            <a:off x="7345100" y="3139575"/>
            <a:ext cx="1256700" cy="5028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9"/>
          <p:cNvSpPr/>
          <p:nvPr/>
        </p:nvSpPr>
        <p:spPr>
          <a:xfrm>
            <a:off x="7345100" y="4097988"/>
            <a:ext cx="1256700" cy="94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9"/>
          <p:cNvSpPr/>
          <p:nvPr/>
        </p:nvSpPr>
        <p:spPr>
          <a:xfrm>
            <a:off x="7345100" y="5496800"/>
            <a:ext cx="1256700" cy="502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4" name="Google Shape;384;p39"/>
          <p:cNvCxnSpPr/>
          <p:nvPr/>
        </p:nvCxnSpPr>
        <p:spPr>
          <a:xfrm rot="10800000">
            <a:off x="7973450" y="3697375"/>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385" name="Google Shape;385;p39"/>
          <p:cNvCxnSpPr/>
          <p:nvPr/>
        </p:nvCxnSpPr>
        <p:spPr>
          <a:xfrm rot="10800000">
            <a:off x="7973450" y="5096200"/>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386" name="Google Shape;386;p39"/>
          <p:cNvCxnSpPr/>
          <p:nvPr/>
        </p:nvCxnSpPr>
        <p:spPr>
          <a:xfrm>
            <a:off x="6539425" y="4507700"/>
            <a:ext cx="581700" cy="13800"/>
          </a:xfrm>
          <a:prstGeom prst="straightConnector1">
            <a:avLst/>
          </a:prstGeom>
          <a:noFill/>
          <a:ln cap="flat" cmpd="sng" w="28575">
            <a:solidFill>
              <a:srgbClr val="695D46"/>
            </a:solidFill>
            <a:prstDash val="dash"/>
            <a:round/>
            <a:headEnd len="med" w="med" type="none"/>
            <a:tailEnd len="med" w="med" type="triangle"/>
          </a:ln>
        </p:spPr>
      </p:cxnSp>
      <p:sp>
        <p:nvSpPr>
          <p:cNvPr id="387" name="Google Shape;387;p39"/>
          <p:cNvSpPr txBox="1"/>
          <p:nvPr/>
        </p:nvSpPr>
        <p:spPr>
          <a:xfrm>
            <a:off x="7345100" y="6148850"/>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“so”</a:t>
            </a:r>
            <a:endParaRPr/>
          </a:p>
        </p:txBody>
      </p:sp>
      <p:sp>
        <p:nvSpPr>
          <p:cNvPr id="388" name="Google Shape;388;p39"/>
          <p:cNvSpPr txBox="1"/>
          <p:nvPr/>
        </p:nvSpPr>
        <p:spPr>
          <a:xfrm>
            <a:off x="475900" y="2497525"/>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“Today”</a:t>
            </a:r>
            <a:endParaRPr/>
          </a:p>
        </p:txBody>
      </p:sp>
      <p:sp>
        <p:nvSpPr>
          <p:cNvPr id="389" name="Google Shape;389;p39"/>
          <p:cNvSpPr txBox="1"/>
          <p:nvPr/>
        </p:nvSpPr>
        <p:spPr>
          <a:xfrm>
            <a:off x="2874600" y="2497538"/>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“was”</a:t>
            </a:r>
            <a:endParaRPr/>
          </a:p>
        </p:txBody>
      </p:sp>
      <p:sp>
        <p:nvSpPr>
          <p:cNvPr id="390" name="Google Shape;390;p39"/>
          <p:cNvSpPr txBox="1"/>
          <p:nvPr/>
        </p:nvSpPr>
        <p:spPr>
          <a:xfrm>
            <a:off x="5168350" y="2497538"/>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“so”</a:t>
            </a:r>
            <a:endParaRPr/>
          </a:p>
        </p:txBody>
      </p:sp>
      <p:sp>
        <p:nvSpPr>
          <p:cNvPr id="391" name="Google Shape;391;p39"/>
          <p:cNvSpPr txBox="1"/>
          <p:nvPr/>
        </p:nvSpPr>
        <p:spPr>
          <a:xfrm>
            <a:off x="7345100" y="2525025"/>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“awesome”</a:t>
            </a:r>
            <a:endParaRPr/>
          </a:p>
        </p:txBody>
      </p:sp>
      <p:cxnSp>
        <p:nvCxnSpPr>
          <p:cNvPr id="392" name="Google Shape;392;p39"/>
          <p:cNvCxnSpPr/>
          <p:nvPr/>
        </p:nvCxnSpPr>
        <p:spPr>
          <a:xfrm>
            <a:off x="-105800" y="4507713"/>
            <a:ext cx="581700" cy="13800"/>
          </a:xfrm>
          <a:prstGeom prst="straightConnector1">
            <a:avLst/>
          </a:prstGeom>
          <a:noFill/>
          <a:ln cap="flat" cmpd="sng" w="28575">
            <a:solidFill>
              <a:srgbClr val="695D46"/>
            </a:solidFill>
            <a:prstDash val="dash"/>
            <a:round/>
            <a:headEnd len="med" w="med" type="none"/>
            <a:tailEnd len="med" w="med" type="triangle"/>
          </a:ln>
        </p:spPr>
      </p:cxnSp>
      <p:cxnSp>
        <p:nvCxnSpPr>
          <p:cNvPr id="393" name="Google Shape;393;p39"/>
          <p:cNvCxnSpPr/>
          <p:nvPr/>
        </p:nvCxnSpPr>
        <p:spPr>
          <a:xfrm>
            <a:off x="8668075" y="4562688"/>
            <a:ext cx="581700" cy="13800"/>
          </a:xfrm>
          <a:prstGeom prst="straightConnector1">
            <a:avLst/>
          </a:prstGeom>
          <a:noFill/>
          <a:ln cap="flat" cmpd="sng" w="28575">
            <a:solidFill>
              <a:srgbClr val="695D46"/>
            </a:solidFill>
            <a:prstDash val="dash"/>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40"/>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Data As Demonstrator (DAD) / Schedule Sampling</a:t>
            </a:r>
            <a:endParaRPr/>
          </a:p>
        </p:txBody>
      </p:sp>
      <p:sp>
        <p:nvSpPr>
          <p:cNvPr id="399" name="Google Shape;399;p40"/>
          <p:cNvSpPr txBox="1"/>
          <p:nvPr>
            <p:ph idx="1" type="body"/>
          </p:nvPr>
        </p:nvSpPr>
        <p:spPr>
          <a:xfrm>
            <a:off x="311700" y="1385976"/>
            <a:ext cx="8520600" cy="4975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zh-TW" sz="2400">
                <a:solidFill>
                  <a:srgbClr val="000000"/>
                </a:solidFill>
              </a:rPr>
              <a:t>At each time step and with a certain probability, DAD takes as input either the prediction from the model at the previous time step or the ground truth data.</a:t>
            </a:r>
            <a:endParaRPr sz="2400">
              <a:solidFill>
                <a:srgbClr val="000000"/>
              </a:solidFill>
            </a:endParaRPr>
          </a:p>
          <a:p>
            <a:pPr indent="-381000" lvl="0" marL="457200" rtl="0" algn="l">
              <a:spcBef>
                <a:spcPts val="0"/>
              </a:spcBef>
              <a:spcAft>
                <a:spcPts val="0"/>
              </a:spcAft>
              <a:buClr>
                <a:srgbClr val="000000"/>
              </a:buClr>
              <a:buSzPts val="2400"/>
              <a:buChar char="●"/>
            </a:pPr>
            <a:r>
              <a:rPr lang="zh-TW" sz="2400">
                <a:solidFill>
                  <a:srgbClr val="000000"/>
                </a:solidFill>
              </a:rPr>
              <a:t>At the beginning, the algorithm always chooses the ground truth words. However, as the training progresses the model predictions are selected more often. This has the effect of making the model somewhat more aware of how it will be used at test time.</a:t>
            </a:r>
            <a:endParaRPr sz="24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41"/>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Data As Demonstrator (DAD) / Schedule Sampling</a:t>
            </a:r>
            <a:endParaRPr/>
          </a:p>
        </p:txBody>
      </p:sp>
      <p:sp>
        <p:nvSpPr>
          <p:cNvPr id="405" name="Google Shape;405;p41"/>
          <p:cNvSpPr/>
          <p:nvPr/>
        </p:nvSpPr>
        <p:spPr>
          <a:xfrm>
            <a:off x="415775" y="2457625"/>
            <a:ext cx="1256700" cy="5028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1"/>
          <p:cNvSpPr/>
          <p:nvPr/>
        </p:nvSpPr>
        <p:spPr>
          <a:xfrm>
            <a:off x="415775" y="3416038"/>
            <a:ext cx="1256700" cy="94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1"/>
          <p:cNvSpPr/>
          <p:nvPr/>
        </p:nvSpPr>
        <p:spPr>
          <a:xfrm>
            <a:off x="415775" y="4814850"/>
            <a:ext cx="1256700" cy="502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8" name="Google Shape;408;p41"/>
          <p:cNvCxnSpPr/>
          <p:nvPr/>
        </p:nvCxnSpPr>
        <p:spPr>
          <a:xfrm rot="10800000">
            <a:off x="1044125" y="3015425"/>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409" name="Google Shape;409;p41"/>
          <p:cNvCxnSpPr/>
          <p:nvPr/>
        </p:nvCxnSpPr>
        <p:spPr>
          <a:xfrm rot="10800000">
            <a:off x="1044125" y="4414250"/>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410" name="Google Shape;410;p41"/>
          <p:cNvCxnSpPr/>
          <p:nvPr/>
        </p:nvCxnSpPr>
        <p:spPr>
          <a:xfrm>
            <a:off x="1777425" y="3887650"/>
            <a:ext cx="932100" cy="0"/>
          </a:xfrm>
          <a:prstGeom prst="straightConnector1">
            <a:avLst/>
          </a:prstGeom>
          <a:noFill/>
          <a:ln cap="flat" cmpd="sng" w="28575">
            <a:solidFill>
              <a:srgbClr val="695D46"/>
            </a:solidFill>
            <a:prstDash val="dash"/>
            <a:round/>
            <a:headEnd len="med" w="med" type="none"/>
            <a:tailEnd len="med" w="med" type="triangle"/>
          </a:ln>
        </p:spPr>
      </p:cxnSp>
      <p:sp>
        <p:nvSpPr>
          <p:cNvPr id="411" name="Google Shape;411;p41"/>
          <p:cNvSpPr/>
          <p:nvPr/>
        </p:nvSpPr>
        <p:spPr>
          <a:xfrm>
            <a:off x="2814475" y="2457638"/>
            <a:ext cx="1256700" cy="5028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1"/>
          <p:cNvSpPr/>
          <p:nvPr/>
        </p:nvSpPr>
        <p:spPr>
          <a:xfrm>
            <a:off x="2814475" y="3416050"/>
            <a:ext cx="1256700" cy="94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1"/>
          <p:cNvSpPr/>
          <p:nvPr/>
        </p:nvSpPr>
        <p:spPr>
          <a:xfrm>
            <a:off x="2814475" y="4814863"/>
            <a:ext cx="1256700" cy="502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4" name="Google Shape;414;p41"/>
          <p:cNvCxnSpPr/>
          <p:nvPr/>
        </p:nvCxnSpPr>
        <p:spPr>
          <a:xfrm rot="10800000">
            <a:off x="3442825" y="3015438"/>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415" name="Google Shape;415;p41"/>
          <p:cNvCxnSpPr/>
          <p:nvPr/>
        </p:nvCxnSpPr>
        <p:spPr>
          <a:xfrm rot="10800000">
            <a:off x="3442825" y="4414263"/>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416" name="Google Shape;416;p41"/>
          <p:cNvCxnSpPr/>
          <p:nvPr/>
        </p:nvCxnSpPr>
        <p:spPr>
          <a:xfrm>
            <a:off x="4176125" y="3887663"/>
            <a:ext cx="932100" cy="0"/>
          </a:xfrm>
          <a:prstGeom prst="straightConnector1">
            <a:avLst/>
          </a:prstGeom>
          <a:noFill/>
          <a:ln cap="flat" cmpd="sng" w="28575">
            <a:solidFill>
              <a:srgbClr val="695D46"/>
            </a:solidFill>
            <a:prstDash val="dash"/>
            <a:round/>
            <a:headEnd len="med" w="med" type="none"/>
            <a:tailEnd len="med" w="med" type="triangle"/>
          </a:ln>
        </p:spPr>
      </p:cxnSp>
      <p:sp>
        <p:nvSpPr>
          <p:cNvPr id="417" name="Google Shape;417;p41"/>
          <p:cNvSpPr/>
          <p:nvPr/>
        </p:nvSpPr>
        <p:spPr>
          <a:xfrm>
            <a:off x="5108225" y="2457613"/>
            <a:ext cx="1256700" cy="5028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1"/>
          <p:cNvSpPr/>
          <p:nvPr/>
        </p:nvSpPr>
        <p:spPr>
          <a:xfrm>
            <a:off x="5108225" y="3416025"/>
            <a:ext cx="1256700" cy="94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1"/>
          <p:cNvSpPr/>
          <p:nvPr/>
        </p:nvSpPr>
        <p:spPr>
          <a:xfrm>
            <a:off x="5108225" y="4814838"/>
            <a:ext cx="1256700" cy="502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p41"/>
          <p:cNvCxnSpPr/>
          <p:nvPr/>
        </p:nvCxnSpPr>
        <p:spPr>
          <a:xfrm rot="10800000">
            <a:off x="5736575" y="3015413"/>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421" name="Google Shape;421;p41"/>
          <p:cNvCxnSpPr/>
          <p:nvPr/>
        </p:nvCxnSpPr>
        <p:spPr>
          <a:xfrm rot="10800000">
            <a:off x="5736575" y="4414238"/>
            <a:ext cx="0" cy="345600"/>
          </a:xfrm>
          <a:prstGeom prst="straightConnector1">
            <a:avLst/>
          </a:prstGeom>
          <a:noFill/>
          <a:ln cap="flat" cmpd="sng" w="28575">
            <a:solidFill>
              <a:srgbClr val="695D46"/>
            </a:solidFill>
            <a:prstDash val="solid"/>
            <a:round/>
            <a:headEnd len="med" w="med" type="none"/>
            <a:tailEnd len="med" w="med" type="triangle"/>
          </a:ln>
        </p:spPr>
      </p:cxnSp>
      <p:sp>
        <p:nvSpPr>
          <p:cNvPr id="422" name="Google Shape;422;p41"/>
          <p:cNvSpPr txBox="1"/>
          <p:nvPr/>
        </p:nvSpPr>
        <p:spPr>
          <a:xfrm>
            <a:off x="656525" y="5439675"/>
            <a:ext cx="7752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(Start)</a:t>
            </a:r>
            <a:endParaRPr/>
          </a:p>
        </p:txBody>
      </p:sp>
      <p:sp>
        <p:nvSpPr>
          <p:cNvPr id="423" name="Google Shape;423;p41"/>
          <p:cNvSpPr txBox="1"/>
          <p:nvPr/>
        </p:nvSpPr>
        <p:spPr>
          <a:xfrm>
            <a:off x="2814475" y="5466913"/>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trike="sngStrike">
                <a:solidFill>
                  <a:srgbClr val="FF0000"/>
                </a:solidFill>
              </a:rPr>
              <a:t>“Today”</a:t>
            </a:r>
            <a:endParaRPr strike="sngStrike">
              <a:solidFill>
                <a:srgbClr val="FF0000"/>
              </a:solidFill>
            </a:endParaRPr>
          </a:p>
        </p:txBody>
      </p:sp>
      <p:sp>
        <p:nvSpPr>
          <p:cNvPr id="424" name="Google Shape;424;p41"/>
          <p:cNvSpPr txBox="1"/>
          <p:nvPr/>
        </p:nvSpPr>
        <p:spPr>
          <a:xfrm>
            <a:off x="5108225" y="5466913"/>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rgbClr val="FF0000"/>
                </a:solidFill>
              </a:rPr>
              <a:t>“is”</a:t>
            </a:r>
            <a:endParaRPr>
              <a:solidFill>
                <a:srgbClr val="FF0000"/>
              </a:solidFill>
            </a:endParaRPr>
          </a:p>
        </p:txBody>
      </p:sp>
      <p:sp>
        <p:nvSpPr>
          <p:cNvPr id="425" name="Google Shape;425;p41"/>
          <p:cNvSpPr/>
          <p:nvPr/>
        </p:nvSpPr>
        <p:spPr>
          <a:xfrm>
            <a:off x="7284975" y="2512600"/>
            <a:ext cx="1256700" cy="5028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1"/>
          <p:cNvSpPr/>
          <p:nvPr/>
        </p:nvSpPr>
        <p:spPr>
          <a:xfrm>
            <a:off x="7284975" y="3471013"/>
            <a:ext cx="1256700" cy="943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1"/>
          <p:cNvSpPr/>
          <p:nvPr/>
        </p:nvSpPr>
        <p:spPr>
          <a:xfrm>
            <a:off x="7284975" y="4869825"/>
            <a:ext cx="1256700" cy="502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 name="Google Shape;428;p41"/>
          <p:cNvCxnSpPr/>
          <p:nvPr/>
        </p:nvCxnSpPr>
        <p:spPr>
          <a:xfrm rot="10800000">
            <a:off x="7913325" y="3070400"/>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429" name="Google Shape;429;p41"/>
          <p:cNvCxnSpPr/>
          <p:nvPr/>
        </p:nvCxnSpPr>
        <p:spPr>
          <a:xfrm rot="10800000">
            <a:off x="7913325" y="4469225"/>
            <a:ext cx="0" cy="345600"/>
          </a:xfrm>
          <a:prstGeom prst="straightConnector1">
            <a:avLst/>
          </a:prstGeom>
          <a:noFill/>
          <a:ln cap="flat" cmpd="sng" w="28575">
            <a:solidFill>
              <a:srgbClr val="695D46"/>
            </a:solidFill>
            <a:prstDash val="solid"/>
            <a:round/>
            <a:headEnd len="med" w="med" type="none"/>
            <a:tailEnd len="med" w="med" type="triangle"/>
          </a:ln>
        </p:spPr>
      </p:cxnSp>
      <p:cxnSp>
        <p:nvCxnSpPr>
          <p:cNvPr id="430" name="Google Shape;430;p41"/>
          <p:cNvCxnSpPr/>
          <p:nvPr/>
        </p:nvCxnSpPr>
        <p:spPr>
          <a:xfrm>
            <a:off x="6479300" y="3880725"/>
            <a:ext cx="581700" cy="13800"/>
          </a:xfrm>
          <a:prstGeom prst="straightConnector1">
            <a:avLst/>
          </a:prstGeom>
          <a:noFill/>
          <a:ln cap="flat" cmpd="sng" w="28575">
            <a:solidFill>
              <a:srgbClr val="695D46"/>
            </a:solidFill>
            <a:prstDash val="dash"/>
            <a:round/>
            <a:headEnd len="med" w="med" type="none"/>
            <a:tailEnd len="med" w="med" type="triangle"/>
          </a:ln>
        </p:spPr>
      </p:cxnSp>
      <p:sp>
        <p:nvSpPr>
          <p:cNvPr id="431" name="Google Shape;431;p41"/>
          <p:cNvSpPr txBox="1"/>
          <p:nvPr/>
        </p:nvSpPr>
        <p:spPr>
          <a:xfrm>
            <a:off x="7284975" y="5521875"/>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trike="sngStrike">
                <a:solidFill>
                  <a:srgbClr val="FF0000"/>
                </a:solidFill>
              </a:rPr>
              <a:t>“very”</a:t>
            </a:r>
            <a:endParaRPr strike="sngStrike">
              <a:solidFill>
                <a:srgbClr val="FF0000"/>
              </a:solidFill>
            </a:endParaRPr>
          </a:p>
        </p:txBody>
      </p:sp>
      <p:cxnSp>
        <p:nvCxnSpPr>
          <p:cNvPr id="432" name="Google Shape;432;p41"/>
          <p:cNvCxnSpPr/>
          <p:nvPr/>
        </p:nvCxnSpPr>
        <p:spPr>
          <a:xfrm>
            <a:off x="-165925" y="3935713"/>
            <a:ext cx="581700" cy="13800"/>
          </a:xfrm>
          <a:prstGeom prst="straightConnector1">
            <a:avLst/>
          </a:prstGeom>
          <a:noFill/>
          <a:ln cap="flat" cmpd="sng" w="28575">
            <a:solidFill>
              <a:srgbClr val="695D46"/>
            </a:solidFill>
            <a:prstDash val="dash"/>
            <a:round/>
            <a:headEnd len="med" w="med" type="none"/>
            <a:tailEnd len="med" w="med" type="triangle"/>
          </a:ln>
        </p:spPr>
      </p:cxnSp>
      <p:sp>
        <p:nvSpPr>
          <p:cNvPr id="433" name="Google Shape;433;p41"/>
          <p:cNvSpPr txBox="1"/>
          <p:nvPr/>
        </p:nvSpPr>
        <p:spPr>
          <a:xfrm>
            <a:off x="415775" y="1713488"/>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rgbClr val="FF0000"/>
                </a:solidFill>
              </a:rPr>
              <a:t>“Today”</a:t>
            </a:r>
            <a:endParaRPr>
              <a:solidFill>
                <a:srgbClr val="FF0000"/>
              </a:solidFill>
            </a:endParaRPr>
          </a:p>
        </p:txBody>
      </p:sp>
      <p:cxnSp>
        <p:nvCxnSpPr>
          <p:cNvPr id="434" name="Google Shape;434;p41"/>
          <p:cNvCxnSpPr/>
          <p:nvPr/>
        </p:nvCxnSpPr>
        <p:spPr>
          <a:xfrm rot="10800000">
            <a:off x="1044125" y="2059088"/>
            <a:ext cx="0" cy="345600"/>
          </a:xfrm>
          <a:prstGeom prst="straightConnector1">
            <a:avLst/>
          </a:prstGeom>
          <a:noFill/>
          <a:ln cap="flat" cmpd="sng" w="9525">
            <a:solidFill>
              <a:srgbClr val="695D46"/>
            </a:solidFill>
            <a:prstDash val="solid"/>
            <a:round/>
            <a:headEnd len="med" w="med" type="triangle"/>
            <a:tailEnd len="med" w="med" type="triangle"/>
          </a:ln>
        </p:spPr>
      </p:cxnSp>
      <p:sp>
        <p:nvSpPr>
          <p:cNvPr id="435" name="Google Shape;435;p41"/>
          <p:cNvSpPr txBox="1"/>
          <p:nvPr/>
        </p:nvSpPr>
        <p:spPr>
          <a:xfrm>
            <a:off x="1044125" y="1965050"/>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rgbClr val="666666"/>
                </a:solidFill>
              </a:rPr>
              <a:t>cross entropy</a:t>
            </a:r>
            <a:endParaRPr>
              <a:solidFill>
                <a:srgbClr val="666666"/>
              </a:solidFill>
            </a:endParaRPr>
          </a:p>
        </p:txBody>
      </p:sp>
      <p:sp>
        <p:nvSpPr>
          <p:cNvPr id="436" name="Google Shape;436;p41"/>
          <p:cNvSpPr txBox="1"/>
          <p:nvPr/>
        </p:nvSpPr>
        <p:spPr>
          <a:xfrm>
            <a:off x="2762000" y="1711913"/>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rgbClr val="FF0000"/>
                </a:solidFill>
              </a:rPr>
              <a:t>“is”</a:t>
            </a:r>
            <a:endParaRPr>
              <a:solidFill>
                <a:srgbClr val="FF0000"/>
              </a:solidFill>
            </a:endParaRPr>
          </a:p>
        </p:txBody>
      </p:sp>
      <p:cxnSp>
        <p:nvCxnSpPr>
          <p:cNvPr id="437" name="Google Shape;437;p41"/>
          <p:cNvCxnSpPr/>
          <p:nvPr/>
        </p:nvCxnSpPr>
        <p:spPr>
          <a:xfrm rot="10800000">
            <a:off x="3390350" y="2057513"/>
            <a:ext cx="0" cy="345600"/>
          </a:xfrm>
          <a:prstGeom prst="straightConnector1">
            <a:avLst/>
          </a:prstGeom>
          <a:noFill/>
          <a:ln cap="flat" cmpd="sng" w="9525">
            <a:solidFill>
              <a:srgbClr val="695D46"/>
            </a:solidFill>
            <a:prstDash val="solid"/>
            <a:round/>
            <a:headEnd len="med" w="med" type="triangle"/>
            <a:tailEnd len="med" w="med" type="triangle"/>
          </a:ln>
        </p:spPr>
      </p:cxnSp>
      <p:sp>
        <p:nvSpPr>
          <p:cNvPr id="438" name="Google Shape;438;p41"/>
          <p:cNvSpPr txBox="1"/>
          <p:nvPr/>
        </p:nvSpPr>
        <p:spPr>
          <a:xfrm>
            <a:off x="3390350" y="1963475"/>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rgbClr val="666666"/>
                </a:solidFill>
              </a:rPr>
              <a:t>cross entropy</a:t>
            </a:r>
            <a:endParaRPr>
              <a:solidFill>
                <a:srgbClr val="666666"/>
              </a:solidFill>
            </a:endParaRPr>
          </a:p>
        </p:txBody>
      </p:sp>
      <p:sp>
        <p:nvSpPr>
          <p:cNvPr id="439" name="Google Shape;439;p41"/>
          <p:cNvSpPr txBox="1"/>
          <p:nvPr/>
        </p:nvSpPr>
        <p:spPr>
          <a:xfrm>
            <a:off x="5108225" y="1711888"/>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rgbClr val="FF0000"/>
                </a:solidFill>
              </a:rPr>
              <a:t>“very”</a:t>
            </a:r>
            <a:endParaRPr>
              <a:solidFill>
                <a:srgbClr val="FF0000"/>
              </a:solidFill>
            </a:endParaRPr>
          </a:p>
        </p:txBody>
      </p:sp>
      <p:cxnSp>
        <p:nvCxnSpPr>
          <p:cNvPr id="440" name="Google Shape;440;p41"/>
          <p:cNvCxnSpPr/>
          <p:nvPr/>
        </p:nvCxnSpPr>
        <p:spPr>
          <a:xfrm rot="10800000">
            <a:off x="5736575" y="2057488"/>
            <a:ext cx="0" cy="345600"/>
          </a:xfrm>
          <a:prstGeom prst="straightConnector1">
            <a:avLst/>
          </a:prstGeom>
          <a:noFill/>
          <a:ln cap="flat" cmpd="sng" w="9525">
            <a:solidFill>
              <a:srgbClr val="695D46"/>
            </a:solidFill>
            <a:prstDash val="solid"/>
            <a:round/>
            <a:headEnd len="med" w="med" type="triangle"/>
            <a:tailEnd len="med" w="med" type="triangle"/>
          </a:ln>
        </p:spPr>
      </p:cxnSp>
      <p:sp>
        <p:nvSpPr>
          <p:cNvPr id="441" name="Google Shape;441;p41"/>
          <p:cNvSpPr txBox="1"/>
          <p:nvPr/>
        </p:nvSpPr>
        <p:spPr>
          <a:xfrm>
            <a:off x="5736575" y="1963450"/>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rgbClr val="666666"/>
                </a:solidFill>
              </a:rPr>
              <a:t>cross entropy</a:t>
            </a:r>
            <a:endParaRPr>
              <a:solidFill>
                <a:srgbClr val="666666"/>
              </a:solidFill>
            </a:endParaRPr>
          </a:p>
        </p:txBody>
      </p:sp>
      <p:sp>
        <p:nvSpPr>
          <p:cNvPr id="442" name="Google Shape;442;p41"/>
          <p:cNvSpPr txBox="1"/>
          <p:nvPr/>
        </p:nvSpPr>
        <p:spPr>
          <a:xfrm>
            <a:off x="7284975" y="1740175"/>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rgbClr val="FF0000"/>
                </a:solidFill>
              </a:rPr>
              <a:t>“hot”</a:t>
            </a:r>
            <a:endParaRPr>
              <a:solidFill>
                <a:srgbClr val="FF0000"/>
              </a:solidFill>
            </a:endParaRPr>
          </a:p>
        </p:txBody>
      </p:sp>
      <p:cxnSp>
        <p:nvCxnSpPr>
          <p:cNvPr id="443" name="Google Shape;443;p41"/>
          <p:cNvCxnSpPr/>
          <p:nvPr/>
        </p:nvCxnSpPr>
        <p:spPr>
          <a:xfrm rot="10800000">
            <a:off x="7913325" y="2085775"/>
            <a:ext cx="0" cy="345600"/>
          </a:xfrm>
          <a:prstGeom prst="straightConnector1">
            <a:avLst/>
          </a:prstGeom>
          <a:noFill/>
          <a:ln cap="flat" cmpd="sng" w="9525">
            <a:solidFill>
              <a:srgbClr val="695D46"/>
            </a:solidFill>
            <a:prstDash val="solid"/>
            <a:round/>
            <a:headEnd len="med" w="med" type="triangle"/>
            <a:tailEnd len="med" w="med" type="triangle"/>
          </a:ln>
        </p:spPr>
      </p:cxnSp>
      <p:sp>
        <p:nvSpPr>
          <p:cNvPr id="444" name="Google Shape;444;p41"/>
          <p:cNvSpPr txBox="1"/>
          <p:nvPr/>
        </p:nvSpPr>
        <p:spPr>
          <a:xfrm>
            <a:off x="7913325" y="1991738"/>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rgbClr val="666666"/>
                </a:solidFill>
              </a:rPr>
              <a:t>cross entropy</a:t>
            </a:r>
            <a:endParaRPr>
              <a:solidFill>
                <a:srgbClr val="666666"/>
              </a:solidFill>
            </a:endParaRPr>
          </a:p>
        </p:txBody>
      </p:sp>
      <p:cxnSp>
        <p:nvCxnSpPr>
          <p:cNvPr id="445" name="Google Shape;445;p41"/>
          <p:cNvCxnSpPr/>
          <p:nvPr/>
        </p:nvCxnSpPr>
        <p:spPr>
          <a:xfrm>
            <a:off x="8541675" y="3935700"/>
            <a:ext cx="581700" cy="13800"/>
          </a:xfrm>
          <a:prstGeom prst="straightConnector1">
            <a:avLst/>
          </a:prstGeom>
          <a:noFill/>
          <a:ln cap="flat" cmpd="sng" w="28575">
            <a:solidFill>
              <a:srgbClr val="695D46"/>
            </a:solidFill>
            <a:prstDash val="dash"/>
            <a:round/>
            <a:headEnd len="med" w="med" type="none"/>
            <a:tailEnd len="med" w="med" type="triangle"/>
          </a:ln>
        </p:spPr>
      </p:cxnSp>
      <p:sp>
        <p:nvSpPr>
          <p:cNvPr id="446" name="Google Shape;446;p41"/>
          <p:cNvSpPr txBox="1"/>
          <p:nvPr/>
        </p:nvSpPr>
        <p:spPr>
          <a:xfrm>
            <a:off x="1299700" y="2564763"/>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“Yesterday”</a:t>
            </a:r>
            <a:endParaRPr/>
          </a:p>
        </p:txBody>
      </p:sp>
      <p:sp>
        <p:nvSpPr>
          <p:cNvPr id="447" name="Google Shape;447;p41"/>
          <p:cNvSpPr txBox="1"/>
          <p:nvPr/>
        </p:nvSpPr>
        <p:spPr>
          <a:xfrm>
            <a:off x="3659725" y="2507188"/>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“was”</a:t>
            </a:r>
            <a:endParaRPr/>
          </a:p>
        </p:txBody>
      </p:sp>
      <p:sp>
        <p:nvSpPr>
          <p:cNvPr id="448" name="Google Shape;448;p41"/>
          <p:cNvSpPr txBox="1"/>
          <p:nvPr/>
        </p:nvSpPr>
        <p:spPr>
          <a:xfrm>
            <a:off x="5928325" y="2563950"/>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“so”</a:t>
            </a:r>
            <a:endParaRPr/>
          </a:p>
        </p:txBody>
      </p:sp>
      <p:sp>
        <p:nvSpPr>
          <p:cNvPr id="449" name="Google Shape;449;p41"/>
          <p:cNvSpPr txBox="1"/>
          <p:nvPr/>
        </p:nvSpPr>
        <p:spPr>
          <a:xfrm>
            <a:off x="8053225" y="2605600"/>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“cool”</a:t>
            </a:r>
            <a:endParaRPr/>
          </a:p>
        </p:txBody>
      </p:sp>
      <p:sp>
        <p:nvSpPr>
          <p:cNvPr id="450" name="Google Shape;450;p41"/>
          <p:cNvSpPr txBox="1"/>
          <p:nvPr/>
        </p:nvSpPr>
        <p:spPr>
          <a:xfrm>
            <a:off x="2814475" y="5867463"/>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“Yesterday”</a:t>
            </a:r>
            <a:endParaRPr/>
          </a:p>
        </p:txBody>
      </p:sp>
      <p:sp>
        <p:nvSpPr>
          <p:cNvPr id="451" name="Google Shape;451;p41"/>
          <p:cNvSpPr txBox="1"/>
          <p:nvPr/>
        </p:nvSpPr>
        <p:spPr>
          <a:xfrm>
            <a:off x="5108225" y="5867463"/>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trike="sngStrike"/>
              <a:t>“was”</a:t>
            </a:r>
            <a:endParaRPr strike="sngStrike"/>
          </a:p>
        </p:txBody>
      </p:sp>
      <p:sp>
        <p:nvSpPr>
          <p:cNvPr id="452" name="Google Shape;452;p41"/>
          <p:cNvSpPr txBox="1"/>
          <p:nvPr/>
        </p:nvSpPr>
        <p:spPr>
          <a:xfrm>
            <a:off x="7284975" y="5828225"/>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“so”</a:t>
            </a:r>
            <a:endParaRPr/>
          </a:p>
        </p:txBody>
      </p:sp>
      <p:sp>
        <p:nvSpPr>
          <p:cNvPr id="453" name="Google Shape;453;p41"/>
          <p:cNvSpPr txBox="1"/>
          <p:nvPr/>
        </p:nvSpPr>
        <p:spPr>
          <a:xfrm>
            <a:off x="1777425" y="5717763"/>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p=0.5</a:t>
            </a:r>
            <a:endParaRPr/>
          </a:p>
        </p:txBody>
      </p:sp>
      <p:sp>
        <p:nvSpPr>
          <p:cNvPr id="454" name="Google Shape;454;p41"/>
          <p:cNvSpPr txBox="1"/>
          <p:nvPr/>
        </p:nvSpPr>
        <p:spPr>
          <a:xfrm>
            <a:off x="4176125" y="5717738"/>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p=0.5</a:t>
            </a:r>
            <a:endParaRPr/>
          </a:p>
        </p:txBody>
      </p:sp>
      <p:sp>
        <p:nvSpPr>
          <p:cNvPr id="455" name="Google Shape;455;p41"/>
          <p:cNvSpPr txBox="1"/>
          <p:nvPr/>
        </p:nvSpPr>
        <p:spPr>
          <a:xfrm>
            <a:off x="6364925" y="5717763"/>
            <a:ext cx="1256700" cy="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p=0.5</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42"/>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Issue: Loss Function VS Evaluation Matric</a:t>
            </a:r>
            <a:endParaRPr/>
          </a:p>
        </p:txBody>
      </p:sp>
      <p:sp>
        <p:nvSpPr>
          <p:cNvPr id="461" name="Google Shape;461;p42"/>
          <p:cNvSpPr txBox="1"/>
          <p:nvPr>
            <p:ph idx="1" type="body"/>
          </p:nvPr>
        </p:nvSpPr>
        <p:spPr>
          <a:xfrm>
            <a:off x="311700" y="1536624"/>
            <a:ext cx="8520600" cy="4838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zh-TW" sz="2400">
                <a:solidFill>
                  <a:srgbClr val="000000"/>
                </a:solidFill>
              </a:rPr>
              <a:t>A popular choice is the cross-entropy loss used to maximize the probability of the next correct word. However, the performance of these models is typically evaluated using discrete metrics (ex: BLEU).</a:t>
            </a:r>
            <a:endParaRPr sz="2400">
              <a:solidFill>
                <a:srgbClr val="000000"/>
              </a:solidFill>
            </a:endParaRPr>
          </a:p>
          <a:p>
            <a:pPr indent="0" lvl="0" marL="0" rtl="0" algn="l">
              <a:spcBef>
                <a:spcPts val="1600"/>
              </a:spcBef>
              <a:spcAft>
                <a:spcPts val="0"/>
              </a:spcAft>
              <a:buNone/>
            </a:pPr>
            <a:r>
              <a:t/>
            </a:r>
            <a:endParaRPr sz="2400">
              <a:solidFill>
                <a:srgbClr val="000000"/>
              </a:solidFill>
            </a:endParaRPr>
          </a:p>
          <a:p>
            <a:pPr indent="-381000" lvl="0" marL="457200" rtl="0" algn="l">
              <a:spcBef>
                <a:spcPts val="1600"/>
              </a:spcBef>
              <a:spcAft>
                <a:spcPts val="0"/>
              </a:spcAft>
              <a:buClr>
                <a:srgbClr val="000000"/>
              </a:buClr>
              <a:buSzPts val="2400"/>
              <a:buChar char="●"/>
            </a:pPr>
            <a:r>
              <a:rPr lang="zh-TW" sz="2400">
                <a:solidFill>
                  <a:srgbClr val="000000"/>
                </a:solidFill>
              </a:rPr>
              <a:t>Training these models to directly optimize metrics like BLEU is hard because these are not differentiable</a:t>
            </a:r>
            <a:endParaRPr sz="24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43"/>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Sequence-Level Training with RL</a:t>
            </a:r>
            <a:endParaRPr/>
          </a:p>
        </p:txBody>
      </p:sp>
      <p:sp>
        <p:nvSpPr>
          <p:cNvPr id="467" name="Google Shape;467;p43"/>
          <p:cNvSpPr txBox="1"/>
          <p:nvPr>
            <p:ph idx="1" type="body"/>
          </p:nvPr>
        </p:nvSpPr>
        <p:spPr>
          <a:xfrm>
            <a:off x="311700" y="1536624"/>
            <a:ext cx="8520600" cy="4838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zh-TW" sz="2400">
                <a:solidFill>
                  <a:srgbClr val="000000"/>
                </a:solidFill>
              </a:rPr>
              <a:t>reinforcement learning algorithms sidestep the issues associated with the discrete nature of the optimization by not requiring rewards (or losses) to be differentiable</a:t>
            </a:r>
            <a:endParaRPr sz="2400">
              <a:solidFill>
                <a:srgbClr val="000000"/>
              </a:solidFill>
            </a:endParaRPr>
          </a:p>
          <a:p>
            <a:pPr indent="-381000" lvl="0" marL="457200" rtl="0" algn="l">
              <a:spcBef>
                <a:spcPts val="0"/>
              </a:spcBef>
              <a:spcAft>
                <a:spcPts val="0"/>
              </a:spcAft>
              <a:buClr>
                <a:srgbClr val="000000"/>
              </a:buClr>
              <a:buSzPts val="2400"/>
              <a:buChar char="●"/>
            </a:pPr>
            <a:r>
              <a:rPr lang="zh-TW" sz="2400">
                <a:solidFill>
                  <a:srgbClr val="000000"/>
                </a:solidFill>
              </a:rPr>
              <a:t>directly optimizes for the final evaluation metric -&gt; reward</a:t>
            </a:r>
            <a:endParaRPr sz="2400">
              <a:solidFill>
                <a:srgbClr val="000000"/>
              </a:solidFill>
            </a:endParaRPr>
          </a:p>
          <a:p>
            <a:pPr indent="-381000" lvl="0" marL="457200" rtl="0" algn="l">
              <a:spcBef>
                <a:spcPts val="0"/>
              </a:spcBef>
              <a:spcAft>
                <a:spcPts val="0"/>
              </a:spcAft>
              <a:buClr>
                <a:srgbClr val="000000"/>
              </a:buClr>
              <a:buSzPts val="2400"/>
              <a:buChar char="●"/>
            </a:pPr>
            <a:r>
              <a:rPr lang="zh-TW" sz="2400">
                <a:solidFill>
                  <a:srgbClr val="000000"/>
                </a:solidFill>
              </a:rPr>
              <a:t>MIXER (Mixed Incremental Cross-Entropy Reinforce)</a:t>
            </a:r>
            <a:endParaRPr sz="2400">
              <a:solidFill>
                <a:srgbClr val="000000"/>
              </a:solidFill>
            </a:endParaRPr>
          </a:p>
          <a:p>
            <a:pPr indent="0" lvl="0" marL="0" rtl="0" algn="l">
              <a:spcBef>
                <a:spcPts val="1600"/>
              </a:spcBef>
              <a:spcAft>
                <a:spcPts val="0"/>
              </a:spcAft>
              <a:buNone/>
            </a:pPr>
            <a:r>
              <a:t/>
            </a:r>
            <a:endParaRPr sz="2400">
              <a:solidFill>
                <a:srgbClr val="000000"/>
              </a:solidFill>
            </a:endParaRPr>
          </a:p>
          <a:p>
            <a:pPr indent="-381000" lvl="0" marL="457200" rtl="0" algn="l">
              <a:spcBef>
                <a:spcPts val="1600"/>
              </a:spcBef>
              <a:spcAft>
                <a:spcPts val="0"/>
              </a:spcAft>
              <a:buClr>
                <a:srgbClr val="000000"/>
              </a:buClr>
              <a:buSzPts val="2400"/>
              <a:buChar char="●"/>
            </a:pPr>
            <a:r>
              <a:rPr lang="zh-TW" sz="2400">
                <a:solidFill>
                  <a:srgbClr val="000000"/>
                </a:solidFill>
              </a:rPr>
              <a:t>MLDS Lecture 8</a:t>
            </a:r>
            <a:endParaRPr sz="2400">
              <a:solidFill>
                <a:srgbClr val="000000"/>
              </a:solidFill>
            </a:endParaRPr>
          </a:p>
          <a:p>
            <a:pPr indent="-381000" lvl="0" marL="457200" rtl="0" algn="l">
              <a:spcBef>
                <a:spcPts val="0"/>
              </a:spcBef>
              <a:spcAft>
                <a:spcPts val="0"/>
              </a:spcAft>
              <a:buClr>
                <a:srgbClr val="000000"/>
              </a:buClr>
              <a:buSzPts val="2400"/>
              <a:buChar char="●"/>
            </a:pPr>
            <a:r>
              <a:rPr lang="zh-TW" sz="2400" u="sng">
                <a:solidFill>
                  <a:schemeClr val="hlink"/>
                </a:solidFill>
                <a:hlinkClick r:id="rId3"/>
              </a:rPr>
              <a:t>Ranzato, M. A., Chopra, S., Auli, M., &amp; Zaremba, W. (2015). Sequence level training with recurrent neural networks.</a:t>
            </a:r>
            <a:endParaRPr sz="24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6"/>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Outline</a:t>
            </a:r>
            <a:endParaRPr/>
          </a:p>
        </p:txBody>
      </p:sp>
      <p:sp>
        <p:nvSpPr>
          <p:cNvPr id="118" name="Google Shape;118;p26"/>
          <p:cNvSpPr txBox="1"/>
          <p:nvPr>
            <p:ph idx="1" type="body"/>
          </p:nvPr>
        </p:nvSpPr>
        <p:spPr>
          <a:xfrm>
            <a:off x="311700" y="1383633"/>
            <a:ext cx="8520600" cy="51696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zh-TW" sz="2400"/>
              <a:t>Task Introduction</a:t>
            </a:r>
            <a:endParaRPr sz="2400"/>
          </a:p>
          <a:p>
            <a:pPr indent="-342900" lvl="1" marL="914400" rtl="0" algn="l">
              <a:lnSpc>
                <a:spcPct val="150000"/>
              </a:lnSpc>
              <a:spcBef>
                <a:spcPts val="0"/>
              </a:spcBef>
              <a:spcAft>
                <a:spcPts val="0"/>
              </a:spcAft>
              <a:buSzPts val="1800"/>
              <a:buChar char="-"/>
            </a:pPr>
            <a:r>
              <a:rPr lang="zh-TW" sz="1800"/>
              <a:t>ChatBot</a:t>
            </a:r>
            <a:endParaRPr sz="1800"/>
          </a:p>
          <a:p>
            <a:pPr indent="-342900" lvl="1" marL="914400" rtl="0" algn="l">
              <a:lnSpc>
                <a:spcPct val="150000"/>
              </a:lnSpc>
              <a:spcBef>
                <a:spcPts val="0"/>
              </a:spcBef>
              <a:spcAft>
                <a:spcPts val="0"/>
              </a:spcAft>
              <a:buSzPts val="1800"/>
              <a:buChar char="-"/>
            </a:pPr>
            <a:r>
              <a:rPr lang="zh-TW" sz="1800"/>
              <a:t>Dataset</a:t>
            </a:r>
            <a:endParaRPr sz="1800"/>
          </a:p>
          <a:p>
            <a:pPr indent="-381000" lvl="0" marL="457200" rtl="0" algn="l">
              <a:lnSpc>
                <a:spcPct val="150000"/>
              </a:lnSpc>
              <a:spcBef>
                <a:spcPts val="0"/>
              </a:spcBef>
              <a:spcAft>
                <a:spcPts val="0"/>
              </a:spcAft>
              <a:buSzPts val="2400"/>
              <a:buChar char="-"/>
            </a:pPr>
            <a:r>
              <a:rPr lang="zh-TW" sz="2400"/>
              <a:t>Sequence-to-sequence models for text generation</a:t>
            </a:r>
            <a:endParaRPr sz="2400"/>
          </a:p>
          <a:p>
            <a:pPr indent="-381000" lvl="0" marL="457200" marR="0" rtl="0" algn="l">
              <a:lnSpc>
                <a:spcPct val="150000"/>
              </a:lnSpc>
              <a:spcBef>
                <a:spcPts val="0"/>
              </a:spcBef>
              <a:spcAft>
                <a:spcPts val="0"/>
              </a:spcAft>
              <a:buSzPts val="2400"/>
              <a:buChar char="-"/>
            </a:pPr>
            <a:r>
              <a:rPr lang="zh-TW" sz="2400"/>
              <a:t>Demo</a:t>
            </a:r>
            <a:endParaRPr sz="2400"/>
          </a:p>
          <a:p>
            <a:pPr indent="-381000" lvl="0" marL="457200" marR="0" rtl="0" algn="l">
              <a:lnSpc>
                <a:spcPct val="150000"/>
              </a:lnSpc>
              <a:spcBef>
                <a:spcPts val="0"/>
              </a:spcBef>
              <a:spcAft>
                <a:spcPts val="0"/>
              </a:spcAft>
              <a:buSzPts val="2400"/>
              <a:buChar char="-"/>
            </a:pPr>
            <a:r>
              <a:rPr lang="zh-TW" sz="2400"/>
              <a:t>RL on Seq2Seq</a:t>
            </a:r>
            <a:endParaRPr sz="2400"/>
          </a:p>
          <a:p>
            <a:pPr indent="-381000" lvl="0" marL="457200" rtl="0" algn="l">
              <a:lnSpc>
                <a:spcPct val="150000"/>
              </a:lnSpc>
              <a:spcBef>
                <a:spcPts val="0"/>
              </a:spcBef>
              <a:spcAft>
                <a:spcPts val="0"/>
              </a:spcAft>
              <a:buSzPts val="2400"/>
              <a:buChar char="-"/>
            </a:pPr>
            <a:r>
              <a:rPr lang="zh-TW" sz="2400"/>
              <a:t>Format &amp; Submission Rules (next week)</a:t>
            </a:r>
            <a:endParaRPr sz="2400"/>
          </a:p>
          <a:p>
            <a:pPr indent="-342900" lvl="1" marL="914400" rtl="0" algn="l">
              <a:lnSpc>
                <a:spcPct val="150000"/>
              </a:lnSpc>
              <a:spcBef>
                <a:spcPts val="0"/>
              </a:spcBef>
              <a:spcAft>
                <a:spcPts val="0"/>
              </a:spcAft>
              <a:buSzPts val="1800"/>
              <a:buChar char="-"/>
            </a:pPr>
            <a:r>
              <a:rPr lang="zh-TW" sz="1800"/>
              <a:t>Dataset</a:t>
            </a:r>
            <a:endParaRPr sz="1800"/>
          </a:p>
          <a:p>
            <a:pPr indent="-342900" lvl="1" marL="914400" rtl="0" algn="l">
              <a:lnSpc>
                <a:spcPct val="150000"/>
              </a:lnSpc>
              <a:spcBef>
                <a:spcPts val="0"/>
              </a:spcBef>
              <a:spcAft>
                <a:spcPts val="0"/>
              </a:spcAft>
              <a:buSzPts val="1800"/>
              <a:buChar char="-"/>
            </a:pPr>
            <a:r>
              <a:rPr lang="zh-TW" sz="1800"/>
              <a:t>Rules &amp; Format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44"/>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DEMO</a:t>
            </a:r>
            <a:endParaRPr/>
          </a:p>
        </p:txBody>
      </p:sp>
      <p:sp>
        <p:nvSpPr>
          <p:cNvPr id="473" name="Google Shape;473;p44"/>
          <p:cNvSpPr txBox="1"/>
          <p:nvPr>
            <p:ph idx="1" type="body"/>
          </p:nvPr>
        </p:nvSpPr>
        <p:spPr>
          <a:xfrm>
            <a:off x="311700" y="1536624"/>
            <a:ext cx="8520600" cy="4838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zh-TW" sz="2400">
                <a:solidFill>
                  <a:srgbClr val="000000"/>
                </a:solidFill>
              </a:rPr>
              <a:t>some problems usually occur in training seq2seq</a:t>
            </a:r>
            <a:endParaRPr sz="2400">
              <a:solidFill>
                <a:srgbClr val="000000"/>
              </a:solidFill>
            </a:endParaRPr>
          </a:p>
          <a:p>
            <a:pPr indent="-381000" lvl="1" marL="914400" rtl="0" algn="l">
              <a:spcBef>
                <a:spcPts val="0"/>
              </a:spcBef>
              <a:spcAft>
                <a:spcPts val="0"/>
              </a:spcAft>
              <a:buClr>
                <a:srgbClr val="000000"/>
              </a:buClr>
              <a:buSzPts val="2400"/>
              <a:buChar char="○"/>
            </a:pPr>
            <a:r>
              <a:rPr lang="zh-TW" sz="2400">
                <a:solidFill>
                  <a:srgbClr val="000000"/>
                </a:solidFill>
              </a:rPr>
              <a:t>dummy reply</a:t>
            </a:r>
            <a:endParaRPr sz="2400">
              <a:solidFill>
                <a:srgbClr val="000000"/>
              </a:solidFill>
            </a:endParaRPr>
          </a:p>
          <a:p>
            <a:pPr indent="-381000" lvl="1" marL="914400" rtl="0" algn="l">
              <a:spcBef>
                <a:spcPts val="0"/>
              </a:spcBef>
              <a:spcAft>
                <a:spcPts val="0"/>
              </a:spcAft>
              <a:buClr>
                <a:srgbClr val="000000"/>
              </a:buClr>
              <a:buSzPts val="2400"/>
              <a:buChar char="○"/>
            </a:pPr>
            <a:r>
              <a:rPr lang="zh-TW" sz="2400">
                <a:solidFill>
                  <a:srgbClr val="000000"/>
                </a:solidFill>
              </a:rPr>
              <a:t>I am sorry,  I don’t know, what do you mean...etc</a:t>
            </a:r>
            <a:endParaRPr sz="2400">
              <a:solidFill>
                <a:srgbClr val="000000"/>
              </a:solidFill>
            </a:endParaRPr>
          </a:p>
          <a:p>
            <a:pPr indent="0" lvl="0" marL="457200" rtl="0" algn="l">
              <a:spcBef>
                <a:spcPts val="1600"/>
              </a:spcBef>
              <a:spcAft>
                <a:spcPts val="0"/>
              </a:spcAft>
              <a:buNone/>
            </a:pPr>
            <a:r>
              <a:t/>
            </a:r>
            <a:endParaRPr sz="2400">
              <a:solidFill>
                <a:srgbClr val="000000"/>
              </a:solidFill>
            </a:endParaRPr>
          </a:p>
          <a:p>
            <a:pPr indent="-381000" lvl="0" marL="457200" rtl="0" algn="l">
              <a:spcBef>
                <a:spcPts val="1600"/>
              </a:spcBef>
              <a:spcAft>
                <a:spcPts val="0"/>
              </a:spcAft>
              <a:buClr>
                <a:srgbClr val="000000"/>
              </a:buClr>
              <a:buSzPts val="2400"/>
              <a:buChar char="●"/>
            </a:pPr>
            <a:r>
              <a:rPr lang="zh-TW" sz="2400">
                <a:solidFill>
                  <a:srgbClr val="000000"/>
                </a:solidFill>
              </a:rPr>
              <a:t>Using Cornell Movie Corpus</a:t>
            </a:r>
            <a:endParaRPr sz="24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45"/>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Reinforcement Learning Overview</a:t>
            </a:r>
            <a:endParaRPr/>
          </a:p>
        </p:txBody>
      </p:sp>
      <p:sp>
        <p:nvSpPr>
          <p:cNvPr id="479" name="Google Shape;479;p45"/>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0" name="Google Shape;480;p45"/>
          <p:cNvPicPr preferRelativeResize="0"/>
          <p:nvPr/>
        </p:nvPicPr>
        <p:blipFill>
          <a:blip r:embed="rId3">
            <a:alphaModFix/>
          </a:blip>
          <a:stretch>
            <a:fillRect/>
          </a:stretch>
        </p:blipFill>
        <p:spPr>
          <a:xfrm>
            <a:off x="0" y="1748084"/>
            <a:ext cx="9143999" cy="4929481"/>
          </a:xfrm>
          <a:prstGeom prst="rect">
            <a:avLst/>
          </a:prstGeom>
          <a:noFill/>
          <a:ln>
            <a:noFill/>
          </a:ln>
        </p:spPr>
      </p:pic>
      <p:sp>
        <p:nvSpPr>
          <p:cNvPr id="481" name="Google Shape;481;p45"/>
          <p:cNvSpPr txBox="1"/>
          <p:nvPr/>
        </p:nvSpPr>
        <p:spPr>
          <a:xfrm>
            <a:off x="6224875" y="948825"/>
            <a:ext cx="27540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400">
                <a:solidFill>
                  <a:srgbClr val="FF0000"/>
                </a:solidFill>
              </a:rPr>
              <a:t>Choosen</a:t>
            </a:r>
            <a:r>
              <a:rPr lang="zh-TW" sz="2400">
                <a:solidFill>
                  <a:srgbClr val="FF0000"/>
                </a:solidFill>
              </a:rPr>
              <a:t> by Policy</a:t>
            </a:r>
            <a:endParaRPr sz="2400">
              <a:solidFill>
                <a:srgbClr val="FF0000"/>
              </a:solidFill>
            </a:endParaRPr>
          </a:p>
        </p:txBody>
      </p:sp>
      <p:cxnSp>
        <p:nvCxnSpPr>
          <p:cNvPr id="482" name="Google Shape;482;p45"/>
          <p:cNvCxnSpPr/>
          <p:nvPr/>
        </p:nvCxnSpPr>
        <p:spPr>
          <a:xfrm flipH="1">
            <a:off x="6869575" y="1480950"/>
            <a:ext cx="774600" cy="489900"/>
          </a:xfrm>
          <a:prstGeom prst="straightConnector1">
            <a:avLst/>
          </a:prstGeom>
          <a:noFill/>
          <a:ln cap="flat" cmpd="sng" w="28575">
            <a:solidFill>
              <a:srgbClr val="695D46"/>
            </a:solidFill>
            <a:prstDash val="dash"/>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46"/>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Policy Gradient on Seq2seq</a:t>
            </a:r>
            <a:endParaRPr/>
          </a:p>
        </p:txBody>
      </p:sp>
      <p:sp>
        <p:nvSpPr>
          <p:cNvPr id="488" name="Google Shape;488;p46"/>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TW" sz="2400"/>
              <a:t>C</a:t>
            </a:r>
            <a:r>
              <a:rPr lang="zh-TW" sz="2400"/>
              <a:t>onsider the output of decoder as the </a:t>
            </a:r>
            <a:r>
              <a:rPr b="1" lang="zh-TW" sz="2400"/>
              <a:t>policy</a:t>
            </a:r>
            <a:r>
              <a:rPr lang="zh-TW" sz="2400"/>
              <a:t>.</a:t>
            </a:r>
            <a:endParaRPr sz="2400"/>
          </a:p>
          <a:p>
            <a:pPr indent="-381000" lvl="1" marL="914400" rtl="0" algn="l">
              <a:spcBef>
                <a:spcPts val="0"/>
              </a:spcBef>
              <a:spcAft>
                <a:spcPts val="0"/>
              </a:spcAft>
              <a:buSzPts val="2400"/>
              <a:buChar char="○"/>
            </a:pPr>
            <a:r>
              <a:rPr lang="zh-TW" sz="2400"/>
              <a:t>agent : seq2seq model</a:t>
            </a:r>
            <a:endParaRPr sz="2400"/>
          </a:p>
          <a:p>
            <a:pPr indent="-381000" lvl="1" marL="914400" rtl="0" algn="l">
              <a:spcBef>
                <a:spcPts val="0"/>
              </a:spcBef>
              <a:spcAft>
                <a:spcPts val="0"/>
              </a:spcAft>
              <a:buSzPts val="2400"/>
              <a:buChar char="○"/>
            </a:pPr>
            <a:r>
              <a:rPr lang="zh-TW" sz="2400"/>
              <a:t>state  : input sentence</a:t>
            </a:r>
            <a:endParaRPr sz="2400"/>
          </a:p>
          <a:p>
            <a:pPr indent="-381000" lvl="1" marL="914400" rtl="0" algn="l">
              <a:spcBef>
                <a:spcPts val="0"/>
              </a:spcBef>
              <a:spcAft>
                <a:spcPts val="0"/>
              </a:spcAft>
              <a:buSzPts val="2400"/>
              <a:buChar char="○"/>
            </a:pPr>
            <a:r>
              <a:rPr lang="zh-TW" sz="2400"/>
              <a:t>action space : vocabulary size</a:t>
            </a:r>
            <a:endParaRPr sz="2400"/>
          </a:p>
          <a:p>
            <a:pPr indent="-381000" lvl="0" marL="457200" rtl="0" algn="l">
              <a:spcBef>
                <a:spcPts val="0"/>
              </a:spcBef>
              <a:spcAft>
                <a:spcPts val="0"/>
              </a:spcAft>
              <a:buSzPts val="2400"/>
              <a:buChar char="●"/>
            </a:pPr>
            <a:r>
              <a:rPr lang="zh-TW" sz="2400"/>
              <a:t>Using </a:t>
            </a:r>
            <a:r>
              <a:rPr b="1" lang="zh-TW" sz="2400"/>
              <a:t>Policy Gradient</a:t>
            </a:r>
            <a:endParaRPr b="1" sz="2400"/>
          </a:p>
          <a:p>
            <a:pPr indent="0" lvl="0" marL="0" rtl="0" algn="l">
              <a:spcBef>
                <a:spcPts val="1600"/>
              </a:spcBef>
              <a:spcAft>
                <a:spcPts val="0"/>
              </a:spcAft>
              <a:buNone/>
            </a:pPr>
            <a:r>
              <a:rPr lang="zh-TW" sz="2400"/>
              <a:t> </a:t>
            </a:r>
            <a:endParaRPr sz="2400"/>
          </a:p>
          <a:p>
            <a:pPr indent="0" lvl="0" marL="0" rtl="0" algn="l">
              <a:spcBef>
                <a:spcPts val="1600"/>
              </a:spcBef>
              <a:spcAft>
                <a:spcPts val="1600"/>
              </a:spcAft>
              <a:buNone/>
            </a:pPr>
            <a:r>
              <a:t/>
            </a:r>
            <a:endParaRPr sz="2400"/>
          </a:p>
        </p:txBody>
      </p:sp>
      <p:pic>
        <p:nvPicPr>
          <p:cNvPr id="489" name="Google Shape;489;p46"/>
          <p:cNvPicPr preferRelativeResize="0"/>
          <p:nvPr/>
        </p:nvPicPr>
        <p:blipFill>
          <a:blip r:embed="rId3">
            <a:alphaModFix/>
          </a:blip>
          <a:stretch>
            <a:fillRect/>
          </a:stretch>
        </p:blipFill>
        <p:spPr>
          <a:xfrm>
            <a:off x="1547500" y="3965575"/>
            <a:ext cx="6048999" cy="2645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47"/>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Overview</a:t>
            </a:r>
            <a:endParaRPr/>
          </a:p>
        </p:txBody>
      </p:sp>
      <p:sp>
        <p:nvSpPr>
          <p:cNvPr id="495" name="Google Shape;495;p47"/>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reference : </a:t>
            </a:r>
            <a:r>
              <a:rPr lang="zh-TW" u="sng">
                <a:solidFill>
                  <a:schemeClr val="hlink"/>
                </a:solidFill>
                <a:hlinkClick r:id="rId3"/>
              </a:rPr>
              <a:t>David Silver, Policy Gradient</a:t>
            </a:r>
            <a:endParaRPr/>
          </a:p>
        </p:txBody>
      </p:sp>
      <p:sp>
        <p:nvSpPr>
          <p:cNvPr id="496" name="Google Shape;496;p47"/>
          <p:cNvSpPr/>
          <p:nvPr/>
        </p:nvSpPr>
        <p:spPr>
          <a:xfrm>
            <a:off x="474486" y="4104139"/>
            <a:ext cx="823500" cy="3342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7"/>
          <p:cNvSpPr/>
          <p:nvPr/>
        </p:nvSpPr>
        <p:spPr>
          <a:xfrm>
            <a:off x="474486" y="4741009"/>
            <a:ext cx="823500" cy="626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7"/>
          <p:cNvSpPr/>
          <p:nvPr/>
        </p:nvSpPr>
        <p:spPr>
          <a:xfrm>
            <a:off x="474486" y="5670526"/>
            <a:ext cx="823500" cy="3342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9" name="Google Shape;499;p47"/>
          <p:cNvCxnSpPr/>
          <p:nvPr/>
        </p:nvCxnSpPr>
        <p:spPr>
          <a:xfrm rot="10800000">
            <a:off x="886188" y="4474652"/>
            <a:ext cx="0" cy="229800"/>
          </a:xfrm>
          <a:prstGeom prst="straightConnector1">
            <a:avLst/>
          </a:prstGeom>
          <a:noFill/>
          <a:ln cap="flat" cmpd="sng" w="28575">
            <a:solidFill>
              <a:srgbClr val="695D46"/>
            </a:solidFill>
            <a:prstDash val="solid"/>
            <a:round/>
            <a:headEnd len="med" w="med" type="none"/>
            <a:tailEnd len="med" w="med" type="triangle"/>
          </a:ln>
        </p:spPr>
      </p:cxnSp>
      <p:cxnSp>
        <p:nvCxnSpPr>
          <p:cNvPr id="500" name="Google Shape;500;p47"/>
          <p:cNvCxnSpPr/>
          <p:nvPr/>
        </p:nvCxnSpPr>
        <p:spPr>
          <a:xfrm rot="10800000">
            <a:off x="886188" y="5404178"/>
            <a:ext cx="0" cy="229800"/>
          </a:xfrm>
          <a:prstGeom prst="straightConnector1">
            <a:avLst/>
          </a:prstGeom>
          <a:noFill/>
          <a:ln cap="flat" cmpd="sng" w="28575">
            <a:solidFill>
              <a:srgbClr val="695D46"/>
            </a:solidFill>
            <a:prstDash val="solid"/>
            <a:round/>
            <a:headEnd len="med" w="med" type="none"/>
            <a:tailEnd len="med" w="med" type="triangle"/>
          </a:ln>
        </p:spPr>
      </p:cxnSp>
      <p:cxnSp>
        <p:nvCxnSpPr>
          <p:cNvPr id="501" name="Google Shape;501;p47"/>
          <p:cNvCxnSpPr>
            <a:stCxn id="497" idx="3"/>
            <a:endCxn id="502" idx="1"/>
          </p:cNvCxnSpPr>
          <p:nvPr/>
        </p:nvCxnSpPr>
        <p:spPr>
          <a:xfrm>
            <a:off x="1297986" y="5054359"/>
            <a:ext cx="748200" cy="0"/>
          </a:xfrm>
          <a:prstGeom prst="straightConnector1">
            <a:avLst/>
          </a:prstGeom>
          <a:noFill/>
          <a:ln cap="flat" cmpd="sng" w="28575">
            <a:solidFill>
              <a:srgbClr val="695D46"/>
            </a:solidFill>
            <a:prstDash val="dash"/>
            <a:round/>
            <a:headEnd len="med" w="med" type="none"/>
            <a:tailEnd len="med" w="med" type="triangle"/>
          </a:ln>
        </p:spPr>
      </p:cxnSp>
      <p:sp>
        <p:nvSpPr>
          <p:cNvPr id="503" name="Google Shape;503;p47"/>
          <p:cNvSpPr/>
          <p:nvPr/>
        </p:nvSpPr>
        <p:spPr>
          <a:xfrm>
            <a:off x="2046141" y="4104147"/>
            <a:ext cx="823500" cy="3342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7"/>
          <p:cNvSpPr/>
          <p:nvPr/>
        </p:nvSpPr>
        <p:spPr>
          <a:xfrm>
            <a:off x="2046141" y="4741017"/>
            <a:ext cx="823500" cy="626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7"/>
          <p:cNvSpPr/>
          <p:nvPr/>
        </p:nvSpPr>
        <p:spPr>
          <a:xfrm>
            <a:off x="2046141" y="5670534"/>
            <a:ext cx="823500" cy="3342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5" name="Google Shape;505;p47"/>
          <p:cNvCxnSpPr/>
          <p:nvPr/>
        </p:nvCxnSpPr>
        <p:spPr>
          <a:xfrm rot="10800000">
            <a:off x="2457842" y="4474661"/>
            <a:ext cx="0" cy="229800"/>
          </a:xfrm>
          <a:prstGeom prst="straightConnector1">
            <a:avLst/>
          </a:prstGeom>
          <a:noFill/>
          <a:ln cap="flat" cmpd="sng" w="28575">
            <a:solidFill>
              <a:srgbClr val="695D46"/>
            </a:solidFill>
            <a:prstDash val="solid"/>
            <a:round/>
            <a:headEnd len="med" w="med" type="none"/>
            <a:tailEnd len="med" w="med" type="triangle"/>
          </a:ln>
        </p:spPr>
      </p:cxnSp>
      <p:cxnSp>
        <p:nvCxnSpPr>
          <p:cNvPr id="506" name="Google Shape;506;p47"/>
          <p:cNvCxnSpPr/>
          <p:nvPr/>
        </p:nvCxnSpPr>
        <p:spPr>
          <a:xfrm rot="10800000">
            <a:off x="2457842" y="5404186"/>
            <a:ext cx="0" cy="229800"/>
          </a:xfrm>
          <a:prstGeom prst="straightConnector1">
            <a:avLst/>
          </a:prstGeom>
          <a:noFill/>
          <a:ln cap="flat" cmpd="sng" w="28575">
            <a:solidFill>
              <a:srgbClr val="695D46"/>
            </a:solidFill>
            <a:prstDash val="solid"/>
            <a:round/>
            <a:headEnd len="med" w="med" type="none"/>
            <a:tailEnd len="med" w="med" type="triangle"/>
          </a:ln>
        </p:spPr>
      </p:cxnSp>
      <p:cxnSp>
        <p:nvCxnSpPr>
          <p:cNvPr id="507" name="Google Shape;507;p47"/>
          <p:cNvCxnSpPr>
            <a:stCxn id="502" idx="3"/>
          </p:cNvCxnSpPr>
          <p:nvPr/>
        </p:nvCxnSpPr>
        <p:spPr>
          <a:xfrm>
            <a:off x="2869641" y="5054367"/>
            <a:ext cx="679500" cy="0"/>
          </a:xfrm>
          <a:prstGeom prst="straightConnector1">
            <a:avLst/>
          </a:prstGeom>
          <a:noFill/>
          <a:ln cap="flat" cmpd="sng" w="28575">
            <a:solidFill>
              <a:srgbClr val="695D46"/>
            </a:solidFill>
            <a:prstDash val="dash"/>
            <a:round/>
            <a:headEnd len="med" w="med" type="none"/>
            <a:tailEnd len="med" w="med" type="triangle"/>
          </a:ln>
        </p:spPr>
      </p:cxnSp>
      <p:sp>
        <p:nvSpPr>
          <p:cNvPr id="508" name="Google Shape;508;p47"/>
          <p:cNvSpPr/>
          <p:nvPr/>
        </p:nvSpPr>
        <p:spPr>
          <a:xfrm>
            <a:off x="3549031" y="4104131"/>
            <a:ext cx="823500" cy="3342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7"/>
          <p:cNvSpPr/>
          <p:nvPr/>
        </p:nvSpPr>
        <p:spPr>
          <a:xfrm>
            <a:off x="3549031" y="4741000"/>
            <a:ext cx="823500" cy="626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7"/>
          <p:cNvSpPr/>
          <p:nvPr/>
        </p:nvSpPr>
        <p:spPr>
          <a:xfrm>
            <a:off x="3549031" y="5670518"/>
            <a:ext cx="823500" cy="3342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 name="Google Shape;511;p47"/>
          <p:cNvCxnSpPr/>
          <p:nvPr/>
        </p:nvCxnSpPr>
        <p:spPr>
          <a:xfrm rot="10800000">
            <a:off x="3960733" y="4474644"/>
            <a:ext cx="0" cy="229800"/>
          </a:xfrm>
          <a:prstGeom prst="straightConnector1">
            <a:avLst/>
          </a:prstGeom>
          <a:noFill/>
          <a:ln cap="flat" cmpd="sng" w="28575">
            <a:solidFill>
              <a:srgbClr val="695D46"/>
            </a:solidFill>
            <a:prstDash val="solid"/>
            <a:round/>
            <a:headEnd len="med" w="med" type="none"/>
            <a:tailEnd len="med" w="med" type="triangle"/>
          </a:ln>
        </p:spPr>
      </p:cxnSp>
      <p:cxnSp>
        <p:nvCxnSpPr>
          <p:cNvPr id="512" name="Google Shape;512;p47"/>
          <p:cNvCxnSpPr/>
          <p:nvPr/>
        </p:nvCxnSpPr>
        <p:spPr>
          <a:xfrm rot="10800000">
            <a:off x="3960733" y="5404170"/>
            <a:ext cx="0" cy="229800"/>
          </a:xfrm>
          <a:prstGeom prst="straightConnector1">
            <a:avLst/>
          </a:prstGeom>
          <a:noFill/>
          <a:ln cap="flat" cmpd="sng" w="28575">
            <a:solidFill>
              <a:srgbClr val="695D46"/>
            </a:solidFill>
            <a:prstDash val="solid"/>
            <a:round/>
            <a:headEnd len="med" w="med" type="none"/>
            <a:tailEnd len="med" w="med" type="triangle"/>
          </a:ln>
        </p:spPr>
      </p:cxnSp>
      <p:sp>
        <p:nvSpPr>
          <p:cNvPr id="513" name="Google Shape;513;p47"/>
          <p:cNvSpPr txBox="1"/>
          <p:nvPr/>
        </p:nvSpPr>
        <p:spPr>
          <a:xfrm>
            <a:off x="519023" y="6041275"/>
            <a:ext cx="7344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(Start)</a:t>
            </a:r>
            <a:endParaRPr/>
          </a:p>
        </p:txBody>
      </p:sp>
      <p:sp>
        <p:nvSpPr>
          <p:cNvPr id="514" name="Google Shape;514;p47"/>
          <p:cNvSpPr txBox="1"/>
          <p:nvPr/>
        </p:nvSpPr>
        <p:spPr>
          <a:xfrm>
            <a:off x="1989466" y="6041274"/>
            <a:ext cx="823500" cy="22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“Today”</a:t>
            </a:r>
            <a:endParaRPr/>
          </a:p>
        </p:txBody>
      </p:sp>
      <p:sp>
        <p:nvSpPr>
          <p:cNvPr id="515" name="Google Shape;515;p47"/>
          <p:cNvSpPr txBox="1"/>
          <p:nvPr/>
        </p:nvSpPr>
        <p:spPr>
          <a:xfrm>
            <a:off x="3549031" y="6041274"/>
            <a:ext cx="823500" cy="22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“was”</a:t>
            </a:r>
            <a:endParaRPr/>
          </a:p>
        </p:txBody>
      </p:sp>
      <p:sp>
        <p:nvSpPr>
          <p:cNvPr id="516" name="Google Shape;516;p47"/>
          <p:cNvSpPr/>
          <p:nvPr/>
        </p:nvSpPr>
        <p:spPr>
          <a:xfrm>
            <a:off x="4975261" y="4140670"/>
            <a:ext cx="823500" cy="3342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7"/>
          <p:cNvSpPr/>
          <p:nvPr/>
        </p:nvSpPr>
        <p:spPr>
          <a:xfrm>
            <a:off x="4975261" y="4741002"/>
            <a:ext cx="823500" cy="626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7"/>
          <p:cNvSpPr/>
          <p:nvPr/>
        </p:nvSpPr>
        <p:spPr>
          <a:xfrm>
            <a:off x="4975261" y="5707057"/>
            <a:ext cx="823500" cy="3342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 name="Google Shape;519;p47"/>
          <p:cNvCxnSpPr/>
          <p:nvPr/>
        </p:nvCxnSpPr>
        <p:spPr>
          <a:xfrm rot="10800000">
            <a:off x="5386963" y="4511184"/>
            <a:ext cx="0" cy="229800"/>
          </a:xfrm>
          <a:prstGeom prst="straightConnector1">
            <a:avLst/>
          </a:prstGeom>
          <a:noFill/>
          <a:ln cap="flat" cmpd="sng" w="28575">
            <a:solidFill>
              <a:srgbClr val="695D46"/>
            </a:solidFill>
            <a:prstDash val="solid"/>
            <a:round/>
            <a:headEnd len="med" w="med" type="none"/>
            <a:tailEnd len="med" w="med" type="triangle"/>
          </a:ln>
        </p:spPr>
      </p:cxnSp>
      <p:cxnSp>
        <p:nvCxnSpPr>
          <p:cNvPr id="520" name="Google Shape;520;p47"/>
          <p:cNvCxnSpPr/>
          <p:nvPr/>
        </p:nvCxnSpPr>
        <p:spPr>
          <a:xfrm rot="10800000">
            <a:off x="5386963" y="5440709"/>
            <a:ext cx="0" cy="229800"/>
          </a:xfrm>
          <a:prstGeom prst="straightConnector1">
            <a:avLst/>
          </a:prstGeom>
          <a:noFill/>
          <a:ln cap="flat" cmpd="sng" w="28575">
            <a:solidFill>
              <a:srgbClr val="695D46"/>
            </a:solidFill>
            <a:prstDash val="solid"/>
            <a:round/>
            <a:headEnd len="med" w="med" type="none"/>
            <a:tailEnd len="med" w="med" type="triangle"/>
          </a:ln>
        </p:spPr>
      </p:cxnSp>
      <p:cxnSp>
        <p:nvCxnSpPr>
          <p:cNvPr id="521" name="Google Shape;521;p47"/>
          <p:cNvCxnSpPr>
            <a:stCxn id="509" idx="3"/>
            <a:endCxn id="517" idx="1"/>
          </p:cNvCxnSpPr>
          <p:nvPr/>
        </p:nvCxnSpPr>
        <p:spPr>
          <a:xfrm>
            <a:off x="4372531" y="5054350"/>
            <a:ext cx="602700" cy="0"/>
          </a:xfrm>
          <a:prstGeom prst="straightConnector1">
            <a:avLst/>
          </a:prstGeom>
          <a:noFill/>
          <a:ln cap="flat" cmpd="sng" w="28575">
            <a:solidFill>
              <a:srgbClr val="695D46"/>
            </a:solidFill>
            <a:prstDash val="dash"/>
            <a:round/>
            <a:headEnd len="med" w="med" type="none"/>
            <a:tailEnd len="med" w="med" type="triangle"/>
          </a:ln>
        </p:spPr>
      </p:cxnSp>
      <p:sp>
        <p:nvSpPr>
          <p:cNvPr id="522" name="Google Shape;522;p47"/>
          <p:cNvSpPr txBox="1"/>
          <p:nvPr/>
        </p:nvSpPr>
        <p:spPr>
          <a:xfrm>
            <a:off x="4975261" y="6077797"/>
            <a:ext cx="823500" cy="22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“so”</a:t>
            </a:r>
            <a:endParaRPr/>
          </a:p>
        </p:txBody>
      </p:sp>
      <p:sp>
        <p:nvSpPr>
          <p:cNvPr id="523" name="Google Shape;523;p47"/>
          <p:cNvSpPr txBox="1"/>
          <p:nvPr/>
        </p:nvSpPr>
        <p:spPr>
          <a:xfrm>
            <a:off x="474486" y="3714025"/>
            <a:ext cx="823500" cy="22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“Today”</a:t>
            </a:r>
            <a:endParaRPr/>
          </a:p>
        </p:txBody>
      </p:sp>
      <p:sp>
        <p:nvSpPr>
          <p:cNvPr id="524" name="Google Shape;524;p47"/>
          <p:cNvSpPr txBox="1"/>
          <p:nvPr/>
        </p:nvSpPr>
        <p:spPr>
          <a:xfrm>
            <a:off x="2046141" y="3714033"/>
            <a:ext cx="823500" cy="22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“was”</a:t>
            </a:r>
            <a:endParaRPr/>
          </a:p>
        </p:txBody>
      </p:sp>
      <p:sp>
        <p:nvSpPr>
          <p:cNvPr id="525" name="Google Shape;525;p47"/>
          <p:cNvSpPr txBox="1"/>
          <p:nvPr/>
        </p:nvSpPr>
        <p:spPr>
          <a:xfrm>
            <a:off x="3549031" y="3714033"/>
            <a:ext cx="823500" cy="22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“so”</a:t>
            </a:r>
            <a:endParaRPr/>
          </a:p>
        </p:txBody>
      </p:sp>
      <p:sp>
        <p:nvSpPr>
          <p:cNvPr id="526" name="Google Shape;526;p47"/>
          <p:cNvSpPr txBox="1"/>
          <p:nvPr/>
        </p:nvSpPr>
        <p:spPr>
          <a:xfrm>
            <a:off x="4839925" y="3692309"/>
            <a:ext cx="1094100" cy="4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“awesome”</a:t>
            </a:r>
            <a:endParaRPr/>
          </a:p>
        </p:txBody>
      </p:sp>
      <p:cxnSp>
        <p:nvCxnSpPr>
          <p:cNvPr id="527" name="Google Shape;527;p47"/>
          <p:cNvCxnSpPr/>
          <p:nvPr/>
        </p:nvCxnSpPr>
        <p:spPr>
          <a:xfrm>
            <a:off x="93350" y="5049804"/>
            <a:ext cx="381000" cy="9300"/>
          </a:xfrm>
          <a:prstGeom prst="straightConnector1">
            <a:avLst/>
          </a:prstGeom>
          <a:noFill/>
          <a:ln cap="flat" cmpd="sng" w="28575">
            <a:solidFill>
              <a:srgbClr val="695D46"/>
            </a:solidFill>
            <a:prstDash val="dash"/>
            <a:round/>
            <a:headEnd len="med" w="med" type="none"/>
            <a:tailEnd len="med" w="med" type="triangle"/>
          </a:ln>
        </p:spPr>
      </p:cxnSp>
      <p:cxnSp>
        <p:nvCxnSpPr>
          <p:cNvPr id="528" name="Google Shape;528;p47"/>
          <p:cNvCxnSpPr>
            <a:stCxn id="517" idx="3"/>
            <a:endCxn id="529" idx="1"/>
          </p:cNvCxnSpPr>
          <p:nvPr/>
        </p:nvCxnSpPr>
        <p:spPr>
          <a:xfrm>
            <a:off x="5798761" y="5054352"/>
            <a:ext cx="1395000" cy="0"/>
          </a:xfrm>
          <a:prstGeom prst="straightConnector1">
            <a:avLst/>
          </a:prstGeom>
          <a:noFill/>
          <a:ln cap="flat" cmpd="sng" w="28575">
            <a:solidFill>
              <a:srgbClr val="695D46"/>
            </a:solidFill>
            <a:prstDash val="dash"/>
            <a:round/>
            <a:headEnd len="med" w="med" type="none"/>
            <a:tailEnd len="med" w="med" type="triangle"/>
          </a:ln>
        </p:spPr>
      </p:cxnSp>
      <p:sp>
        <p:nvSpPr>
          <p:cNvPr id="529" name="Google Shape;529;p47"/>
          <p:cNvSpPr txBox="1"/>
          <p:nvPr/>
        </p:nvSpPr>
        <p:spPr>
          <a:xfrm>
            <a:off x="7193850" y="4793148"/>
            <a:ext cx="1439100" cy="52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TW" sz="2400"/>
              <a:t>Reward</a:t>
            </a:r>
            <a:endParaRPr b="1" sz="2400"/>
          </a:p>
          <a:p>
            <a:pPr indent="0" lvl="0" marL="0" rtl="0" algn="ctr">
              <a:spcBef>
                <a:spcPts val="0"/>
              </a:spcBef>
              <a:spcAft>
                <a:spcPts val="0"/>
              </a:spcAft>
              <a:buNone/>
            </a:pPr>
            <a:r>
              <a:t/>
            </a:r>
            <a:endParaRPr b="1" sz="2400"/>
          </a:p>
        </p:txBody>
      </p:sp>
      <p:cxnSp>
        <p:nvCxnSpPr>
          <p:cNvPr id="530" name="Google Shape;530;p47"/>
          <p:cNvCxnSpPr/>
          <p:nvPr/>
        </p:nvCxnSpPr>
        <p:spPr>
          <a:xfrm flipH="1" rot="-5400000">
            <a:off x="6380425" y="3283000"/>
            <a:ext cx="1941900" cy="1210800"/>
          </a:xfrm>
          <a:prstGeom prst="curvedConnector3">
            <a:avLst>
              <a:gd fmla="val 8973" name="adj1"/>
            </a:avLst>
          </a:prstGeom>
          <a:noFill/>
          <a:ln cap="flat" cmpd="sng" w="19050">
            <a:solidFill>
              <a:schemeClr val="dk2"/>
            </a:solidFill>
            <a:prstDash val="dash"/>
            <a:round/>
            <a:headEnd len="med" w="med" type="none"/>
            <a:tailEnd len="med" w="med" type="none"/>
          </a:ln>
        </p:spPr>
      </p:cxnSp>
      <p:cxnSp>
        <p:nvCxnSpPr>
          <p:cNvPr id="531" name="Google Shape;531;p47"/>
          <p:cNvCxnSpPr/>
          <p:nvPr/>
        </p:nvCxnSpPr>
        <p:spPr>
          <a:xfrm rot="10800000">
            <a:off x="6049075" y="2917450"/>
            <a:ext cx="696900" cy="6600"/>
          </a:xfrm>
          <a:prstGeom prst="straightConnector1">
            <a:avLst/>
          </a:prstGeom>
          <a:noFill/>
          <a:ln cap="flat" cmpd="sng" w="28575">
            <a:solidFill>
              <a:srgbClr val="695D46"/>
            </a:solidFill>
            <a:prstDash val="dash"/>
            <a:round/>
            <a:headEnd len="med" w="med" type="none"/>
            <a:tailEnd len="med" w="med" type="triangle"/>
          </a:ln>
        </p:spPr>
      </p:cxnSp>
      <p:sp>
        <p:nvSpPr>
          <p:cNvPr id="532" name="Google Shape;532;p47"/>
          <p:cNvSpPr txBox="1"/>
          <p:nvPr/>
        </p:nvSpPr>
        <p:spPr>
          <a:xfrm>
            <a:off x="4593025" y="2510425"/>
            <a:ext cx="1587900" cy="8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TW" sz="2400"/>
              <a:t>Policy</a:t>
            </a:r>
            <a:endParaRPr b="1" sz="2400"/>
          </a:p>
          <a:p>
            <a:pPr indent="0" lvl="0" marL="0" rtl="0" algn="ctr">
              <a:spcBef>
                <a:spcPts val="0"/>
              </a:spcBef>
              <a:spcAft>
                <a:spcPts val="0"/>
              </a:spcAft>
              <a:buNone/>
            </a:pPr>
            <a:r>
              <a:rPr b="1" lang="zh-TW" sz="2400"/>
              <a:t>Gradient</a:t>
            </a:r>
            <a:endParaRPr b="1" sz="2400"/>
          </a:p>
          <a:p>
            <a:pPr indent="0" lvl="0" marL="0" rtl="0" algn="ctr">
              <a:spcBef>
                <a:spcPts val="0"/>
              </a:spcBef>
              <a:spcAft>
                <a:spcPts val="0"/>
              </a:spcAft>
              <a:buNone/>
            </a:pPr>
            <a:r>
              <a:t/>
            </a:r>
            <a:endParaRPr b="1" sz="2400"/>
          </a:p>
        </p:txBody>
      </p:sp>
      <p:cxnSp>
        <p:nvCxnSpPr>
          <p:cNvPr id="533" name="Google Shape;533;p47"/>
          <p:cNvCxnSpPr/>
          <p:nvPr/>
        </p:nvCxnSpPr>
        <p:spPr>
          <a:xfrm flipH="1">
            <a:off x="3404424" y="2942621"/>
            <a:ext cx="1112700" cy="611100"/>
          </a:xfrm>
          <a:prstGeom prst="straightConnector1">
            <a:avLst/>
          </a:prstGeom>
          <a:noFill/>
          <a:ln cap="flat" cmpd="sng" w="28575">
            <a:solidFill>
              <a:srgbClr val="695D46"/>
            </a:solidFill>
            <a:prstDash val="dash"/>
            <a:round/>
            <a:headEnd len="med" w="med" type="none"/>
            <a:tailEnd len="med" w="med" type="triangle"/>
          </a:ln>
        </p:spPr>
      </p:cxnSp>
      <p:cxnSp>
        <p:nvCxnSpPr>
          <p:cNvPr id="534" name="Google Shape;534;p47"/>
          <p:cNvCxnSpPr>
            <a:stCxn id="496" idx="3"/>
            <a:endCxn id="504" idx="1"/>
          </p:cNvCxnSpPr>
          <p:nvPr/>
        </p:nvCxnSpPr>
        <p:spPr>
          <a:xfrm>
            <a:off x="1297986" y="4271239"/>
            <a:ext cx="748200" cy="1566300"/>
          </a:xfrm>
          <a:prstGeom prst="straightConnector1">
            <a:avLst/>
          </a:prstGeom>
          <a:noFill/>
          <a:ln cap="flat" cmpd="sng" w="28575">
            <a:solidFill>
              <a:srgbClr val="0000FF"/>
            </a:solidFill>
            <a:prstDash val="dash"/>
            <a:round/>
            <a:headEnd len="med" w="med" type="none"/>
            <a:tailEnd len="med" w="med" type="triangle"/>
          </a:ln>
        </p:spPr>
      </p:cxnSp>
      <p:cxnSp>
        <p:nvCxnSpPr>
          <p:cNvPr id="535" name="Google Shape;535;p47"/>
          <p:cNvCxnSpPr>
            <a:stCxn id="503" idx="3"/>
            <a:endCxn id="510" idx="1"/>
          </p:cNvCxnSpPr>
          <p:nvPr/>
        </p:nvCxnSpPr>
        <p:spPr>
          <a:xfrm>
            <a:off x="2869641" y="4271247"/>
            <a:ext cx="679500" cy="1566300"/>
          </a:xfrm>
          <a:prstGeom prst="straightConnector1">
            <a:avLst/>
          </a:prstGeom>
          <a:noFill/>
          <a:ln cap="flat" cmpd="sng" w="28575">
            <a:solidFill>
              <a:srgbClr val="0000FF"/>
            </a:solidFill>
            <a:prstDash val="dash"/>
            <a:round/>
            <a:headEnd len="med" w="med" type="none"/>
            <a:tailEnd len="med" w="med" type="triangle"/>
          </a:ln>
        </p:spPr>
      </p:cxnSp>
      <p:cxnSp>
        <p:nvCxnSpPr>
          <p:cNvPr id="536" name="Google Shape;536;p47"/>
          <p:cNvCxnSpPr>
            <a:stCxn id="508" idx="3"/>
            <a:endCxn id="518" idx="1"/>
          </p:cNvCxnSpPr>
          <p:nvPr/>
        </p:nvCxnSpPr>
        <p:spPr>
          <a:xfrm>
            <a:off x="4372531" y="4271231"/>
            <a:ext cx="602700" cy="1602900"/>
          </a:xfrm>
          <a:prstGeom prst="straightConnector1">
            <a:avLst/>
          </a:prstGeom>
          <a:noFill/>
          <a:ln cap="flat" cmpd="sng" w="28575">
            <a:solidFill>
              <a:srgbClr val="0000FF"/>
            </a:solidFill>
            <a:prstDash val="dash"/>
            <a:round/>
            <a:headEnd len="med" w="med" type="none"/>
            <a:tailEnd len="med" w="med" type="triangle"/>
          </a:ln>
        </p:spPr>
      </p:cxnSp>
      <p:sp>
        <p:nvSpPr>
          <p:cNvPr id="537" name="Google Shape;537;p47"/>
          <p:cNvSpPr txBox="1"/>
          <p:nvPr/>
        </p:nvSpPr>
        <p:spPr>
          <a:xfrm rot="3937198">
            <a:off x="1260287" y="5229151"/>
            <a:ext cx="823427" cy="44132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0000FF"/>
                </a:solidFill>
              </a:rPr>
              <a:t>sample</a:t>
            </a:r>
            <a:endParaRPr>
              <a:solidFill>
                <a:srgbClr val="0000FF"/>
              </a:solidFill>
            </a:endParaRPr>
          </a:p>
        </p:txBody>
      </p:sp>
      <p:sp>
        <p:nvSpPr>
          <p:cNvPr id="538" name="Google Shape;538;p47"/>
          <p:cNvSpPr txBox="1"/>
          <p:nvPr/>
        </p:nvSpPr>
        <p:spPr>
          <a:xfrm rot="3938855">
            <a:off x="2797550" y="5229316"/>
            <a:ext cx="823576" cy="44132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0000FF"/>
                </a:solidFill>
              </a:rPr>
              <a:t>sample</a:t>
            </a:r>
            <a:endParaRPr>
              <a:solidFill>
                <a:srgbClr val="0000FF"/>
              </a:solidFill>
            </a:endParaRPr>
          </a:p>
        </p:txBody>
      </p:sp>
      <p:sp>
        <p:nvSpPr>
          <p:cNvPr id="539" name="Google Shape;539;p47"/>
          <p:cNvSpPr txBox="1"/>
          <p:nvPr/>
        </p:nvSpPr>
        <p:spPr>
          <a:xfrm rot="4090985">
            <a:off x="4262002" y="5229093"/>
            <a:ext cx="823373" cy="44143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0000FF"/>
                </a:solidFill>
              </a:rPr>
              <a:t>sample</a:t>
            </a:r>
            <a:endParaRPr>
              <a:solidFill>
                <a:srgbClr val="0000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48"/>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Reward Function</a:t>
            </a:r>
            <a:endParaRPr/>
          </a:p>
        </p:txBody>
      </p:sp>
      <p:sp>
        <p:nvSpPr>
          <p:cNvPr id="545" name="Google Shape;545;p48"/>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TW" sz="2400"/>
              <a:t>ease of answering</a:t>
            </a:r>
            <a:endParaRPr sz="2400"/>
          </a:p>
          <a:p>
            <a:pPr indent="0" lvl="0" marL="0" rtl="0" algn="l">
              <a:spcBef>
                <a:spcPts val="1600"/>
              </a:spcBef>
              <a:spcAft>
                <a:spcPts val="0"/>
              </a:spcAft>
              <a:buNone/>
            </a:pPr>
            <a:r>
              <a:t/>
            </a:r>
            <a:endParaRPr sz="2400"/>
          </a:p>
          <a:p>
            <a:pPr indent="-381000" lvl="0" marL="457200" rtl="0" algn="l">
              <a:spcBef>
                <a:spcPts val="1600"/>
              </a:spcBef>
              <a:spcAft>
                <a:spcPts val="0"/>
              </a:spcAft>
              <a:buSzPts val="2400"/>
              <a:buChar char="●"/>
            </a:pPr>
            <a:r>
              <a:rPr lang="zh-TW" sz="2400"/>
              <a:t>Semantic Coherence</a:t>
            </a:r>
            <a:endParaRPr sz="2400"/>
          </a:p>
          <a:p>
            <a:pPr indent="0" lvl="0" marL="0" rtl="0" algn="l">
              <a:spcBef>
                <a:spcPts val="1600"/>
              </a:spcBef>
              <a:spcAft>
                <a:spcPts val="0"/>
              </a:spcAft>
              <a:buNone/>
            </a:pPr>
            <a:r>
              <a:t/>
            </a:r>
            <a:endParaRPr sz="2400"/>
          </a:p>
          <a:p>
            <a:pPr indent="-381000" lvl="0" marL="457200" rtl="0" algn="l">
              <a:spcBef>
                <a:spcPts val="1600"/>
              </a:spcBef>
              <a:spcAft>
                <a:spcPts val="0"/>
              </a:spcAft>
              <a:buSzPts val="2400"/>
              <a:buChar char="●"/>
            </a:pPr>
            <a:r>
              <a:rPr lang="zh-TW" sz="2400"/>
              <a:t>Final reward is the linear combination of the two</a:t>
            </a:r>
            <a:endParaRPr sz="2400"/>
          </a:p>
          <a:p>
            <a:pPr indent="0" lvl="0" marL="0" rtl="0" algn="l">
              <a:spcBef>
                <a:spcPts val="1600"/>
              </a:spcBef>
              <a:spcAft>
                <a:spcPts val="0"/>
              </a:spcAft>
              <a:buNone/>
            </a:pPr>
            <a:r>
              <a:t/>
            </a:r>
            <a:endParaRPr sz="2400"/>
          </a:p>
          <a:p>
            <a:pPr indent="-381000" lvl="0" marL="457200" rtl="0" algn="l">
              <a:spcBef>
                <a:spcPts val="1600"/>
              </a:spcBef>
              <a:spcAft>
                <a:spcPts val="0"/>
              </a:spcAft>
              <a:buSzPts val="2400"/>
              <a:buChar char="●"/>
            </a:pPr>
            <a:r>
              <a:rPr lang="zh-TW" sz="2400"/>
              <a:t>reference : </a:t>
            </a:r>
            <a:r>
              <a:rPr lang="zh-TW" sz="2400" u="sng">
                <a:solidFill>
                  <a:schemeClr val="hlink"/>
                </a:solidFill>
                <a:hlinkClick r:id="rId3"/>
              </a:rPr>
              <a:t>Li et al</a:t>
            </a:r>
            <a:endParaRPr sz="2400"/>
          </a:p>
          <a:p>
            <a:pPr indent="0" lvl="0" marL="0" rtl="0" algn="l">
              <a:spcBef>
                <a:spcPts val="1600"/>
              </a:spcBef>
              <a:spcAft>
                <a:spcPts val="0"/>
              </a:spcAft>
              <a:buNone/>
            </a:pPr>
            <a:r>
              <a:t/>
            </a:r>
            <a:endParaRPr sz="2400"/>
          </a:p>
          <a:p>
            <a:pPr indent="0" lvl="0" marL="457200" rtl="0" algn="l">
              <a:spcBef>
                <a:spcPts val="1600"/>
              </a:spcBef>
              <a:spcAft>
                <a:spcPts val="1600"/>
              </a:spcAft>
              <a:buNone/>
            </a:pPr>
            <a:r>
              <a:t/>
            </a:r>
            <a:endParaRPr sz="2400"/>
          </a:p>
        </p:txBody>
      </p:sp>
      <p:pic>
        <p:nvPicPr>
          <p:cNvPr id="546" name="Google Shape;546;p48"/>
          <p:cNvPicPr preferRelativeResize="0"/>
          <p:nvPr/>
        </p:nvPicPr>
        <p:blipFill>
          <a:blip r:embed="rId4">
            <a:alphaModFix/>
          </a:blip>
          <a:stretch>
            <a:fillRect/>
          </a:stretch>
        </p:blipFill>
        <p:spPr>
          <a:xfrm>
            <a:off x="2867025" y="3452125"/>
            <a:ext cx="3409950" cy="876300"/>
          </a:xfrm>
          <a:prstGeom prst="rect">
            <a:avLst/>
          </a:prstGeom>
          <a:noFill/>
          <a:ln>
            <a:noFill/>
          </a:ln>
        </p:spPr>
      </p:pic>
      <p:pic>
        <p:nvPicPr>
          <p:cNvPr id="547" name="Google Shape;547;p48"/>
          <p:cNvPicPr preferRelativeResize="0"/>
          <p:nvPr/>
        </p:nvPicPr>
        <p:blipFill>
          <a:blip r:embed="rId5">
            <a:alphaModFix/>
          </a:blip>
          <a:stretch>
            <a:fillRect/>
          </a:stretch>
        </p:blipFill>
        <p:spPr>
          <a:xfrm>
            <a:off x="2433638" y="2205363"/>
            <a:ext cx="4276725" cy="885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49"/>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Training Tips</a:t>
            </a:r>
            <a:endParaRPr/>
          </a:p>
        </p:txBody>
      </p:sp>
      <p:sp>
        <p:nvSpPr>
          <p:cNvPr id="553" name="Google Shape;553;p49"/>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TW" sz="2400"/>
              <a:t>Find a good baseline:</a:t>
            </a:r>
            <a:endParaRPr sz="2400"/>
          </a:p>
          <a:p>
            <a:pPr indent="-381000" lvl="1" marL="914400" rtl="0" algn="l">
              <a:spcBef>
                <a:spcPts val="0"/>
              </a:spcBef>
              <a:spcAft>
                <a:spcPts val="0"/>
              </a:spcAft>
              <a:buSzPts val="2400"/>
              <a:buChar char="○"/>
            </a:pPr>
            <a:r>
              <a:rPr lang="zh-TW" sz="2400"/>
              <a:t>reduce the variance of the gradient</a:t>
            </a:r>
            <a:endParaRPr sz="2400"/>
          </a:p>
          <a:p>
            <a:pPr indent="-381000" lvl="1" marL="914400" rtl="0" algn="l">
              <a:spcBef>
                <a:spcPts val="0"/>
              </a:spcBef>
              <a:spcAft>
                <a:spcPts val="0"/>
              </a:spcAft>
              <a:buSzPts val="2400"/>
              <a:buChar char="○"/>
            </a:pPr>
            <a:r>
              <a:t/>
            </a:r>
            <a:endParaRPr sz="2400"/>
          </a:p>
          <a:p>
            <a:pPr indent="0" lvl="0" marL="0" rtl="0" algn="l">
              <a:spcBef>
                <a:spcPts val="1600"/>
              </a:spcBef>
              <a:spcAft>
                <a:spcPts val="0"/>
              </a:spcAft>
              <a:buNone/>
            </a:pPr>
            <a:r>
              <a:t/>
            </a:r>
            <a:endParaRPr sz="2400"/>
          </a:p>
          <a:p>
            <a:pPr indent="-381000" lvl="0" marL="457200" rtl="0" algn="l">
              <a:spcBef>
                <a:spcPts val="1600"/>
              </a:spcBef>
              <a:spcAft>
                <a:spcPts val="0"/>
              </a:spcAft>
              <a:buSzPts val="2400"/>
              <a:buChar char="●"/>
            </a:pPr>
            <a:r>
              <a:rPr lang="zh-TW" sz="2400"/>
              <a:t>Pre-train a good seq2seq model first</a:t>
            </a:r>
            <a:endParaRPr sz="2400"/>
          </a:p>
          <a:p>
            <a:pPr indent="-381000" lvl="1" marL="914400" rtl="0" algn="l">
              <a:spcBef>
                <a:spcPts val="0"/>
              </a:spcBef>
              <a:spcAft>
                <a:spcPts val="0"/>
              </a:spcAft>
              <a:buSzPts val="2400"/>
              <a:buChar char="○"/>
            </a:pPr>
            <a:r>
              <a:rPr lang="zh-TW" sz="2400"/>
              <a:t>remove dummy sentences</a:t>
            </a:r>
            <a:endParaRPr sz="2400"/>
          </a:p>
          <a:p>
            <a:pPr indent="-381000" lvl="1" marL="914400" rtl="0" algn="l">
              <a:spcBef>
                <a:spcPts val="0"/>
              </a:spcBef>
              <a:spcAft>
                <a:spcPts val="0"/>
              </a:spcAft>
              <a:buSzPts val="2400"/>
              <a:buChar char="○"/>
            </a:pPr>
            <a:r>
              <a:rPr lang="zh-TW" sz="2400"/>
              <a:t>remove replies that are too short</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554" name="Google Shape;554;p49"/>
          <p:cNvPicPr preferRelativeResize="0"/>
          <p:nvPr/>
        </p:nvPicPr>
        <p:blipFill>
          <a:blip r:embed="rId3">
            <a:alphaModFix/>
          </a:blip>
          <a:stretch>
            <a:fillRect/>
          </a:stretch>
        </p:blipFill>
        <p:spPr>
          <a:xfrm>
            <a:off x="1277600" y="2678525"/>
            <a:ext cx="5524500" cy="361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50"/>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Policy Gradient</a:t>
            </a:r>
            <a:endParaRPr/>
          </a:p>
        </p:txBody>
      </p:sp>
      <p:sp>
        <p:nvSpPr>
          <p:cNvPr id="560" name="Google Shape;560;p50"/>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1" name="Google Shape;561;p50"/>
          <p:cNvPicPr preferRelativeResize="0"/>
          <p:nvPr/>
        </p:nvPicPr>
        <p:blipFill>
          <a:blip r:embed="rId3">
            <a:alphaModFix/>
          </a:blip>
          <a:stretch>
            <a:fillRect/>
          </a:stretch>
        </p:blipFill>
        <p:spPr>
          <a:xfrm>
            <a:off x="1133475" y="2632975"/>
            <a:ext cx="6877050" cy="2514600"/>
          </a:xfrm>
          <a:prstGeom prst="rect">
            <a:avLst/>
          </a:prstGeom>
          <a:noFill/>
          <a:ln>
            <a:noFill/>
          </a:ln>
        </p:spPr>
      </p:pic>
      <p:pic>
        <p:nvPicPr>
          <p:cNvPr id="562" name="Google Shape;562;p50"/>
          <p:cNvPicPr preferRelativeResize="0"/>
          <p:nvPr/>
        </p:nvPicPr>
        <p:blipFill>
          <a:blip r:embed="rId4">
            <a:alphaModFix/>
          </a:blip>
          <a:stretch>
            <a:fillRect/>
          </a:stretch>
        </p:blipFill>
        <p:spPr>
          <a:xfrm>
            <a:off x="1165963" y="2774197"/>
            <a:ext cx="6507275" cy="629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51"/>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Policy Gradient</a:t>
            </a:r>
            <a:endParaRPr/>
          </a:p>
        </p:txBody>
      </p:sp>
      <p:sp>
        <p:nvSpPr>
          <p:cNvPr id="568" name="Google Shape;568;p51"/>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9" name="Google Shape;569;p51"/>
          <p:cNvPicPr preferRelativeResize="0"/>
          <p:nvPr/>
        </p:nvPicPr>
        <p:blipFill>
          <a:blip r:embed="rId3">
            <a:alphaModFix/>
          </a:blip>
          <a:stretch>
            <a:fillRect/>
          </a:stretch>
        </p:blipFill>
        <p:spPr>
          <a:xfrm>
            <a:off x="1219200" y="2556775"/>
            <a:ext cx="6705600" cy="2667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52"/>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Others</a:t>
            </a:r>
            <a:endParaRPr/>
          </a:p>
        </p:txBody>
      </p:sp>
      <p:sp>
        <p:nvSpPr>
          <p:cNvPr id="575" name="Google Shape;575;p52"/>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TW" sz="2400"/>
              <a:t>Grading policy and Github submission format will be announced next week (5/19).</a:t>
            </a:r>
            <a:endParaRPr sz="2400"/>
          </a:p>
          <a:p>
            <a:pPr indent="0" lvl="0" marL="0" rtl="0" algn="l">
              <a:spcBef>
                <a:spcPts val="1600"/>
              </a:spcBef>
              <a:spcAft>
                <a:spcPts val="0"/>
              </a:spcAft>
              <a:buNone/>
            </a:pPr>
            <a:r>
              <a:t/>
            </a:r>
            <a:endParaRPr sz="2400"/>
          </a:p>
          <a:p>
            <a:pPr indent="-381000" lvl="0" marL="457200" rtl="0" algn="l">
              <a:spcBef>
                <a:spcPts val="1600"/>
              </a:spcBef>
              <a:spcAft>
                <a:spcPts val="0"/>
              </a:spcAft>
              <a:buSzPts val="2400"/>
              <a:buChar char="●"/>
            </a:pPr>
            <a:r>
              <a:rPr lang="zh-TW" sz="2400"/>
              <a:t>Write a simple seq2seq and train a basic model if your team have time.</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53"/>
          <p:cNvSpPr txBox="1"/>
          <p:nvPr>
            <p:ph type="ctrTitle"/>
          </p:nvPr>
        </p:nvSpPr>
        <p:spPr>
          <a:xfrm>
            <a:off x="1003650" y="1625173"/>
            <a:ext cx="7136700" cy="252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MLDS 2017 Spring</a:t>
            </a:r>
            <a:endParaRPr/>
          </a:p>
          <a:p>
            <a:pPr indent="0" lvl="0" marL="0" rtl="0" algn="ctr">
              <a:spcBef>
                <a:spcPts val="0"/>
              </a:spcBef>
              <a:spcAft>
                <a:spcPts val="0"/>
              </a:spcAft>
              <a:buNone/>
            </a:pPr>
            <a:r>
              <a:rPr lang="zh-TW"/>
              <a:t>HW4 - Seq2seq &amp; RL</a:t>
            </a:r>
            <a:endParaRPr/>
          </a:p>
          <a:p>
            <a:pPr indent="0" lvl="0" marL="0" rtl="0" algn="ctr">
              <a:spcBef>
                <a:spcPts val="0"/>
              </a:spcBef>
              <a:spcAft>
                <a:spcPts val="0"/>
              </a:spcAft>
              <a:buNone/>
            </a:pPr>
            <a:r>
              <a:rPr lang="zh-TW"/>
              <a:t>(cont.)</a:t>
            </a:r>
            <a:endParaRPr/>
          </a:p>
        </p:txBody>
      </p:sp>
      <p:sp>
        <p:nvSpPr>
          <p:cNvPr id="581" name="Google Shape;581;p53"/>
          <p:cNvSpPr txBox="1"/>
          <p:nvPr>
            <p:ph idx="1" type="subTitle"/>
          </p:nvPr>
        </p:nvSpPr>
        <p:spPr>
          <a:xfrm>
            <a:off x="2137250" y="3992151"/>
            <a:ext cx="4870500" cy="48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u="sng">
                <a:solidFill>
                  <a:schemeClr val="hlink"/>
                </a:solidFill>
                <a:hlinkClick r:id="rId3"/>
              </a:rPr>
              <a:t>mldsntu2017@gmail.com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7"/>
          <p:cNvSpPr txBox="1"/>
          <p:nvPr>
            <p:ph idx="1" type="body"/>
          </p:nvPr>
        </p:nvSpPr>
        <p:spPr>
          <a:xfrm>
            <a:off x="311700" y="1688425"/>
            <a:ext cx="8520600" cy="4650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zh-TW" sz="2400">
                <a:solidFill>
                  <a:srgbClr val="000000"/>
                </a:solidFill>
              </a:rPr>
              <a:t>Sensible response</a:t>
            </a:r>
            <a:endParaRPr sz="2400">
              <a:solidFill>
                <a:srgbClr val="000000"/>
              </a:solidFill>
            </a:endParaRPr>
          </a:p>
          <a:p>
            <a:pPr indent="-381000" lvl="0" marL="457200" rtl="0" algn="l">
              <a:spcBef>
                <a:spcPts val="0"/>
              </a:spcBef>
              <a:spcAft>
                <a:spcPts val="0"/>
              </a:spcAft>
              <a:buClr>
                <a:srgbClr val="000000"/>
              </a:buClr>
              <a:buSzPts val="2400"/>
              <a:buChar char="●"/>
            </a:pPr>
            <a:r>
              <a:rPr lang="zh-TW" sz="2400">
                <a:solidFill>
                  <a:srgbClr val="000000"/>
                </a:solidFill>
              </a:rPr>
              <a:t>Grammar</a:t>
            </a:r>
            <a:endParaRPr sz="2400">
              <a:solidFill>
                <a:srgbClr val="000000"/>
              </a:solidFill>
            </a:endParaRPr>
          </a:p>
          <a:p>
            <a:pPr indent="0" lvl="0" marL="0" rtl="0" algn="l">
              <a:spcBef>
                <a:spcPts val="1600"/>
              </a:spcBef>
              <a:spcAft>
                <a:spcPts val="0"/>
              </a:spcAft>
              <a:buNone/>
            </a:pPr>
            <a:r>
              <a:t/>
            </a:r>
            <a:endParaRPr sz="2400">
              <a:solidFill>
                <a:srgbClr val="000000"/>
              </a:solidFill>
            </a:endParaRPr>
          </a:p>
          <a:p>
            <a:pPr indent="0" lvl="0" marL="0" rtl="0" algn="l">
              <a:spcBef>
                <a:spcPts val="1600"/>
              </a:spcBef>
              <a:spcAft>
                <a:spcPts val="0"/>
              </a:spcAft>
              <a:buNone/>
            </a:pPr>
            <a:r>
              <a:t/>
            </a:r>
            <a:endParaRPr sz="2400">
              <a:solidFill>
                <a:srgbClr val="000000"/>
              </a:solidFill>
            </a:endParaRPr>
          </a:p>
          <a:p>
            <a:pPr indent="0" lvl="0" marL="0" rtl="0" algn="l">
              <a:spcBef>
                <a:spcPts val="1600"/>
              </a:spcBef>
              <a:spcAft>
                <a:spcPts val="0"/>
              </a:spcAft>
              <a:buNone/>
            </a:pPr>
            <a:r>
              <a:t/>
            </a:r>
            <a:endParaRPr sz="2400">
              <a:solidFill>
                <a:srgbClr val="000000"/>
              </a:solidFill>
            </a:endParaRPr>
          </a:p>
          <a:p>
            <a:pPr indent="0" lvl="0" marL="0" rtl="0" algn="l">
              <a:spcBef>
                <a:spcPts val="1600"/>
              </a:spcBef>
              <a:spcAft>
                <a:spcPts val="0"/>
              </a:spcAft>
              <a:buNone/>
            </a:pPr>
            <a:r>
              <a:t/>
            </a:r>
            <a:endParaRPr sz="2400">
              <a:solidFill>
                <a:srgbClr val="000000"/>
              </a:solidFill>
            </a:endParaRPr>
          </a:p>
          <a:p>
            <a:pPr indent="0" lvl="0" marL="0" rtl="0" algn="l">
              <a:spcBef>
                <a:spcPts val="1600"/>
              </a:spcBef>
              <a:spcAft>
                <a:spcPts val="1600"/>
              </a:spcAft>
              <a:buNone/>
            </a:pPr>
            <a:r>
              <a:t/>
            </a:r>
            <a:endParaRPr sz="2400">
              <a:solidFill>
                <a:srgbClr val="000000"/>
              </a:solidFill>
            </a:endParaRPr>
          </a:p>
        </p:txBody>
      </p:sp>
      <p:grpSp>
        <p:nvGrpSpPr>
          <p:cNvPr id="124" name="Google Shape;124;p27"/>
          <p:cNvGrpSpPr/>
          <p:nvPr/>
        </p:nvGrpSpPr>
        <p:grpSpPr>
          <a:xfrm>
            <a:off x="1399411" y="2509750"/>
            <a:ext cx="6971764" cy="3402300"/>
            <a:chOff x="181586" y="2777225"/>
            <a:chExt cx="6971764" cy="3402300"/>
          </a:xfrm>
        </p:grpSpPr>
        <p:sp>
          <p:nvSpPr>
            <p:cNvPr id="125" name="Google Shape;125;p27"/>
            <p:cNvSpPr/>
            <p:nvPr/>
          </p:nvSpPr>
          <p:spPr>
            <a:xfrm>
              <a:off x="4527450" y="2777225"/>
              <a:ext cx="2625900" cy="5682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300">
                  <a:solidFill>
                    <a:schemeClr val="lt1"/>
                  </a:solidFill>
                </a:rPr>
                <a:t>How are you?</a:t>
              </a:r>
              <a:endParaRPr sz="2300">
                <a:solidFill>
                  <a:schemeClr val="lt1"/>
                </a:solidFill>
              </a:endParaRPr>
            </a:p>
          </p:txBody>
        </p:sp>
        <p:sp>
          <p:nvSpPr>
            <p:cNvPr id="126" name="Google Shape;126;p27"/>
            <p:cNvSpPr/>
            <p:nvPr/>
          </p:nvSpPr>
          <p:spPr>
            <a:xfrm>
              <a:off x="4295550" y="4341925"/>
              <a:ext cx="2857800" cy="5682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300">
                  <a:solidFill>
                    <a:schemeClr val="lt1"/>
                  </a:solidFill>
                </a:rPr>
                <a:t>Can you help me</a:t>
              </a:r>
              <a:r>
                <a:rPr lang="zh-TW" sz="2300">
                  <a:solidFill>
                    <a:schemeClr val="lt1"/>
                  </a:solidFill>
                </a:rPr>
                <a:t>?</a:t>
              </a:r>
              <a:endParaRPr sz="2300">
                <a:solidFill>
                  <a:schemeClr val="lt1"/>
                </a:solidFill>
              </a:endParaRPr>
            </a:p>
          </p:txBody>
        </p:sp>
        <p:grpSp>
          <p:nvGrpSpPr>
            <p:cNvPr id="127" name="Google Shape;127;p27"/>
            <p:cNvGrpSpPr/>
            <p:nvPr/>
          </p:nvGrpSpPr>
          <p:grpSpPr>
            <a:xfrm>
              <a:off x="181586" y="3072675"/>
              <a:ext cx="1609800" cy="1618200"/>
              <a:chOff x="181586" y="3072675"/>
              <a:chExt cx="1609800" cy="1618200"/>
            </a:xfrm>
          </p:grpSpPr>
          <p:pic>
            <p:nvPicPr>
              <p:cNvPr id="128" name="Google Shape;128;p27"/>
              <p:cNvPicPr preferRelativeResize="0"/>
              <p:nvPr/>
            </p:nvPicPr>
            <p:blipFill rotWithShape="1">
              <a:blip r:embed="rId3">
                <a:alphaModFix/>
              </a:blip>
              <a:srcRect b="23552" l="21719" r="22401" t="22340"/>
              <a:stretch/>
            </p:blipFill>
            <p:spPr>
              <a:xfrm>
                <a:off x="499450" y="3345425"/>
                <a:ext cx="974068" cy="943200"/>
              </a:xfrm>
              <a:prstGeom prst="rect">
                <a:avLst/>
              </a:prstGeom>
              <a:noFill/>
              <a:ln>
                <a:noFill/>
              </a:ln>
            </p:spPr>
          </p:pic>
          <p:sp>
            <p:nvSpPr>
              <p:cNvPr id="129" name="Google Shape;129;p27"/>
              <p:cNvSpPr/>
              <p:nvPr/>
            </p:nvSpPr>
            <p:spPr>
              <a:xfrm>
                <a:off x="181586" y="3072675"/>
                <a:ext cx="1609800" cy="1618200"/>
              </a:xfrm>
              <a:prstGeom prst="donut">
                <a:avLst>
                  <a:gd fmla="val 2026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27"/>
            <p:cNvSpPr/>
            <p:nvPr/>
          </p:nvSpPr>
          <p:spPr>
            <a:xfrm>
              <a:off x="1539450" y="3597675"/>
              <a:ext cx="2988000" cy="5682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300"/>
                <a:t>I’m fine, thank you.</a:t>
              </a:r>
              <a:endParaRPr sz="2300"/>
            </a:p>
          </p:txBody>
        </p:sp>
        <p:grpSp>
          <p:nvGrpSpPr>
            <p:cNvPr id="131" name="Google Shape;131;p27"/>
            <p:cNvGrpSpPr/>
            <p:nvPr/>
          </p:nvGrpSpPr>
          <p:grpSpPr>
            <a:xfrm>
              <a:off x="181586" y="4561325"/>
              <a:ext cx="1609800" cy="1618200"/>
              <a:chOff x="181586" y="3072675"/>
              <a:chExt cx="1609800" cy="1618200"/>
            </a:xfrm>
          </p:grpSpPr>
          <p:pic>
            <p:nvPicPr>
              <p:cNvPr id="132" name="Google Shape;132;p27"/>
              <p:cNvPicPr preferRelativeResize="0"/>
              <p:nvPr/>
            </p:nvPicPr>
            <p:blipFill rotWithShape="1">
              <a:blip r:embed="rId3">
                <a:alphaModFix/>
              </a:blip>
              <a:srcRect b="23552" l="21719" r="22401" t="22340"/>
              <a:stretch/>
            </p:blipFill>
            <p:spPr>
              <a:xfrm>
                <a:off x="499450" y="3345425"/>
                <a:ext cx="974068" cy="943200"/>
              </a:xfrm>
              <a:prstGeom prst="rect">
                <a:avLst/>
              </a:prstGeom>
              <a:noFill/>
              <a:ln>
                <a:noFill/>
              </a:ln>
            </p:spPr>
          </p:pic>
          <p:sp>
            <p:nvSpPr>
              <p:cNvPr id="133" name="Google Shape;133;p27"/>
              <p:cNvSpPr/>
              <p:nvPr/>
            </p:nvSpPr>
            <p:spPr>
              <a:xfrm>
                <a:off x="181586" y="3072675"/>
                <a:ext cx="1609800" cy="1618200"/>
              </a:xfrm>
              <a:prstGeom prst="donut">
                <a:avLst>
                  <a:gd fmla="val 2026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27"/>
            <p:cNvSpPr/>
            <p:nvPr/>
          </p:nvSpPr>
          <p:spPr>
            <a:xfrm>
              <a:off x="1539450" y="5086325"/>
              <a:ext cx="3522900" cy="5682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300"/>
                <a:t>Yes, that’s my pleasure.</a:t>
              </a:r>
              <a:endParaRPr sz="2300"/>
            </a:p>
          </p:txBody>
        </p:sp>
      </p:grpSp>
      <p:sp>
        <p:nvSpPr>
          <p:cNvPr id="135" name="Google Shape;135;p27"/>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Task Introduction - ChatBot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54"/>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Outline</a:t>
            </a:r>
            <a:endParaRPr/>
          </a:p>
        </p:txBody>
      </p:sp>
      <p:sp>
        <p:nvSpPr>
          <p:cNvPr id="587" name="Google Shape;587;p54"/>
          <p:cNvSpPr txBox="1"/>
          <p:nvPr>
            <p:ph idx="1" type="body"/>
          </p:nvPr>
        </p:nvSpPr>
        <p:spPr>
          <a:xfrm>
            <a:off x="311700" y="1383633"/>
            <a:ext cx="8520600" cy="51696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zh-TW" sz="2400"/>
              <a:t>How to choose a reward function</a:t>
            </a:r>
            <a:endParaRPr sz="1800"/>
          </a:p>
          <a:p>
            <a:pPr indent="-381000" lvl="0" marL="457200" rtl="0" algn="l">
              <a:lnSpc>
                <a:spcPct val="150000"/>
              </a:lnSpc>
              <a:spcBef>
                <a:spcPts val="0"/>
              </a:spcBef>
              <a:spcAft>
                <a:spcPts val="0"/>
              </a:spcAft>
              <a:buSzPts val="2400"/>
              <a:buChar char="-"/>
            </a:pPr>
            <a:r>
              <a:rPr lang="zh-TW" sz="2400"/>
              <a:t>Some other methods for Policy Gradient</a:t>
            </a:r>
            <a:endParaRPr sz="2400"/>
          </a:p>
          <a:p>
            <a:pPr indent="-381000" lvl="0" marL="457200" marR="0" rtl="0" algn="l">
              <a:lnSpc>
                <a:spcPct val="150000"/>
              </a:lnSpc>
              <a:spcBef>
                <a:spcPts val="0"/>
              </a:spcBef>
              <a:spcAft>
                <a:spcPts val="0"/>
              </a:spcAft>
              <a:buSzPts val="2400"/>
              <a:buChar char="-"/>
            </a:pPr>
            <a:r>
              <a:rPr lang="zh-TW" sz="2400"/>
              <a:t>Mixed Increment Cross-Entropy REINFORCE</a:t>
            </a:r>
            <a:endParaRPr sz="2400"/>
          </a:p>
          <a:p>
            <a:pPr indent="-381000" lvl="0" marL="457200" marR="0" rtl="0" algn="l">
              <a:lnSpc>
                <a:spcPct val="150000"/>
              </a:lnSpc>
              <a:spcBef>
                <a:spcPts val="0"/>
              </a:spcBef>
              <a:spcAft>
                <a:spcPts val="0"/>
              </a:spcAft>
              <a:buSzPts val="2400"/>
              <a:buChar char="-"/>
            </a:pPr>
            <a:r>
              <a:rPr lang="zh-TW" sz="2400"/>
              <a:t>Actor-Critic for Sequence Prediction</a:t>
            </a:r>
            <a:endParaRPr sz="2400"/>
          </a:p>
          <a:p>
            <a:pPr indent="-381000" lvl="0" marL="457200" marR="0" rtl="0" algn="l">
              <a:lnSpc>
                <a:spcPct val="150000"/>
              </a:lnSpc>
              <a:spcBef>
                <a:spcPts val="0"/>
              </a:spcBef>
              <a:spcAft>
                <a:spcPts val="0"/>
              </a:spcAft>
              <a:buSzPts val="2400"/>
              <a:buChar char="-"/>
            </a:pPr>
            <a:r>
              <a:rPr lang="zh-TW" sz="2400"/>
              <a:t>Baseline Function</a:t>
            </a:r>
            <a:endParaRPr sz="2400"/>
          </a:p>
          <a:p>
            <a:pPr indent="-381000" lvl="0" marL="457200" rtl="0" algn="l">
              <a:lnSpc>
                <a:spcPct val="150000"/>
              </a:lnSpc>
              <a:spcBef>
                <a:spcPts val="0"/>
              </a:spcBef>
              <a:spcAft>
                <a:spcPts val="0"/>
              </a:spcAft>
              <a:buSzPts val="2400"/>
              <a:buChar char="-"/>
            </a:pPr>
            <a:r>
              <a:rPr lang="zh-TW" sz="2400"/>
              <a:t>Format &amp; Submission Rules </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55"/>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Choosing Reward Function</a:t>
            </a:r>
            <a:endParaRPr/>
          </a:p>
        </p:txBody>
      </p:sp>
      <p:sp>
        <p:nvSpPr>
          <p:cNvPr id="593" name="Google Shape;593;p55"/>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TW" sz="2400"/>
              <a:t>BLEU</a:t>
            </a:r>
            <a:endParaRPr sz="2400"/>
          </a:p>
          <a:p>
            <a:pPr indent="-381000" lvl="0" marL="457200" rtl="0" algn="l">
              <a:spcBef>
                <a:spcPts val="0"/>
              </a:spcBef>
              <a:spcAft>
                <a:spcPts val="0"/>
              </a:spcAft>
              <a:buSzPts val="2400"/>
              <a:buChar char="●"/>
            </a:pPr>
            <a:r>
              <a:rPr lang="zh-TW" sz="2400"/>
              <a:t>CIDEr</a:t>
            </a:r>
            <a:endParaRPr sz="2400"/>
          </a:p>
          <a:p>
            <a:pPr indent="-381000" lvl="0" marL="457200" rtl="0" algn="l">
              <a:spcBef>
                <a:spcPts val="0"/>
              </a:spcBef>
              <a:spcAft>
                <a:spcPts val="0"/>
              </a:spcAft>
              <a:buSzPts val="2400"/>
              <a:buChar char="●"/>
            </a:pPr>
            <a:r>
              <a:rPr lang="zh-TW" sz="2400"/>
              <a:t>Meteor</a:t>
            </a:r>
            <a:endParaRPr sz="2400"/>
          </a:p>
          <a:p>
            <a:pPr indent="-381000" lvl="0" marL="457200" rtl="0" algn="l">
              <a:spcBef>
                <a:spcPts val="0"/>
              </a:spcBef>
              <a:spcAft>
                <a:spcPts val="0"/>
              </a:spcAft>
              <a:buSzPts val="2400"/>
              <a:buChar char="●"/>
            </a:pPr>
            <a:r>
              <a:rPr lang="zh-TW" sz="2400"/>
              <a:t>ROUGEL</a:t>
            </a:r>
            <a:endParaRPr sz="2400"/>
          </a:p>
          <a:p>
            <a:pPr indent="-381000" lvl="0" marL="457200" rtl="0" algn="l">
              <a:spcBef>
                <a:spcPts val="0"/>
              </a:spcBef>
              <a:spcAft>
                <a:spcPts val="0"/>
              </a:spcAft>
              <a:buSzPts val="2400"/>
              <a:buChar char="●"/>
            </a:pPr>
            <a:r>
              <a:rPr lang="zh-TW" sz="2400"/>
              <a:t>Probability of sequence (Li et al.)</a:t>
            </a:r>
            <a:endParaRPr sz="2400"/>
          </a:p>
          <a:p>
            <a:pPr indent="-381000" lvl="0" marL="457200" rtl="0" algn="l">
              <a:spcBef>
                <a:spcPts val="0"/>
              </a:spcBef>
              <a:spcAft>
                <a:spcPts val="0"/>
              </a:spcAft>
              <a:buSzPts val="2400"/>
              <a:buChar char="●"/>
            </a:pPr>
            <a:r>
              <a:rPr lang="zh-TW" sz="2400"/>
              <a:t>some hand-crafted rules</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56"/>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BLEU, CIDEr, Meteor...etc</a:t>
            </a:r>
            <a:endParaRPr/>
          </a:p>
        </p:txBody>
      </p:sp>
      <p:sp>
        <p:nvSpPr>
          <p:cNvPr id="599" name="Google Shape;599;p56"/>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TW" sz="2400"/>
              <a:t>Final reward is the BLEU score of the sampled sentence</a:t>
            </a:r>
            <a:endParaRPr sz="2400"/>
          </a:p>
        </p:txBody>
      </p:sp>
      <p:pic>
        <p:nvPicPr>
          <p:cNvPr id="600" name="Google Shape;600;p56"/>
          <p:cNvPicPr preferRelativeResize="0"/>
          <p:nvPr/>
        </p:nvPicPr>
        <p:blipFill>
          <a:blip r:embed="rId3">
            <a:alphaModFix/>
          </a:blip>
          <a:stretch>
            <a:fillRect/>
          </a:stretch>
        </p:blipFill>
        <p:spPr>
          <a:xfrm>
            <a:off x="0" y="2797910"/>
            <a:ext cx="9144002" cy="1861531"/>
          </a:xfrm>
          <a:prstGeom prst="rect">
            <a:avLst/>
          </a:prstGeom>
          <a:noFill/>
          <a:ln>
            <a:noFill/>
          </a:ln>
        </p:spPr>
      </p:pic>
      <p:sp>
        <p:nvSpPr>
          <p:cNvPr id="601" name="Google Shape;601;p56"/>
          <p:cNvSpPr/>
          <p:nvPr/>
        </p:nvSpPr>
        <p:spPr>
          <a:xfrm>
            <a:off x="7553400" y="3480875"/>
            <a:ext cx="1590600" cy="495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6"/>
          <p:cNvSpPr txBox="1"/>
          <p:nvPr/>
        </p:nvSpPr>
        <p:spPr>
          <a:xfrm>
            <a:off x="5912850" y="4449075"/>
            <a:ext cx="11643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rgbClr val="FF0000"/>
                </a:solidFill>
              </a:rPr>
              <a:t>reference</a:t>
            </a:r>
            <a:endParaRPr sz="1800">
              <a:solidFill>
                <a:srgbClr val="FF0000"/>
              </a:solidFill>
            </a:endParaRPr>
          </a:p>
        </p:txBody>
      </p:sp>
      <p:sp>
        <p:nvSpPr>
          <p:cNvPr id="603" name="Google Shape;603;p56"/>
          <p:cNvSpPr txBox="1"/>
          <p:nvPr/>
        </p:nvSpPr>
        <p:spPr>
          <a:xfrm>
            <a:off x="5912850" y="2492200"/>
            <a:ext cx="11643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rgbClr val="FF0000"/>
                </a:solidFill>
              </a:rPr>
              <a:t>outputs</a:t>
            </a:r>
            <a:endParaRPr sz="1800">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57"/>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TW"/>
              <a:t>Probability of sequence (Li et al.)</a:t>
            </a:r>
            <a:endParaRPr/>
          </a:p>
        </p:txBody>
      </p:sp>
      <p:sp>
        <p:nvSpPr>
          <p:cNvPr id="609" name="Google Shape;609;p57"/>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TW" sz="2400"/>
              <a:t>For example:  </a:t>
            </a:r>
            <a:endParaRPr sz="2400"/>
          </a:p>
          <a:p>
            <a:pPr indent="-381000" lvl="1" marL="914400" rtl="0" algn="l">
              <a:spcBef>
                <a:spcPts val="0"/>
              </a:spcBef>
              <a:spcAft>
                <a:spcPts val="0"/>
              </a:spcAft>
              <a:buSzPts val="2400"/>
              <a:buChar char="○"/>
            </a:pPr>
            <a:r>
              <a:rPr lang="zh-TW" sz="2400"/>
              <a:t>Semantic Coherence</a:t>
            </a:r>
            <a:endParaRPr sz="2400"/>
          </a:p>
          <a:p>
            <a:pPr indent="0" lvl="0" marL="457200" rtl="0" algn="l">
              <a:spcBef>
                <a:spcPts val="1600"/>
              </a:spcBef>
              <a:spcAft>
                <a:spcPts val="0"/>
              </a:spcAft>
              <a:buNone/>
            </a:pPr>
            <a:r>
              <a:t/>
            </a:r>
            <a:endParaRPr sz="2400"/>
          </a:p>
          <a:p>
            <a:pPr indent="-381000" lvl="1" marL="914400" rtl="0" algn="l">
              <a:spcBef>
                <a:spcPts val="1600"/>
              </a:spcBef>
              <a:spcAft>
                <a:spcPts val="0"/>
              </a:spcAft>
              <a:buSzPts val="2400"/>
              <a:buChar char="○"/>
            </a:pPr>
            <a:r>
              <a:rPr lang="zh-TW" sz="2400"/>
              <a:t>Try to preserve grammar strucutre</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381000" lvl="0" marL="457200" rtl="0" algn="l">
              <a:spcBef>
                <a:spcPts val="1600"/>
              </a:spcBef>
              <a:spcAft>
                <a:spcPts val="0"/>
              </a:spcAft>
              <a:buSzPts val="2400"/>
              <a:buChar char="●"/>
            </a:pPr>
            <a:r>
              <a:rPr lang="zh-TW" sz="2400"/>
              <a:t>reference : </a:t>
            </a:r>
            <a:r>
              <a:rPr lang="zh-TW" sz="2400" u="sng">
                <a:solidFill>
                  <a:schemeClr val="hlink"/>
                </a:solidFill>
                <a:hlinkClick r:id="rId3"/>
              </a:rPr>
              <a:t>Li et al</a:t>
            </a:r>
            <a:endParaRPr sz="2400"/>
          </a:p>
          <a:p>
            <a:pPr indent="0" lvl="0" marL="0" rtl="0" algn="l">
              <a:spcBef>
                <a:spcPts val="1600"/>
              </a:spcBef>
              <a:spcAft>
                <a:spcPts val="0"/>
              </a:spcAft>
              <a:buNone/>
            </a:pPr>
            <a:r>
              <a:t/>
            </a:r>
            <a:endParaRPr sz="2400"/>
          </a:p>
          <a:p>
            <a:pPr indent="0" lvl="0" marL="457200" rtl="0" algn="l">
              <a:spcBef>
                <a:spcPts val="1600"/>
              </a:spcBef>
              <a:spcAft>
                <a:spcPts val="1600"/>
              </a:spcAft>
              <a:buNone/>
            </a:pPr>
            <a:r>
              <a:t/>
            </a:r>
            <a:endParaRPr sz="2400"/>
          </a:p>
        </p:txBody>
      </p:sp>
      <p:pic>
        <p:nvPicPr>
          <p:cNvPr id="610" name="Google Shape;610;p57"/>
          <p:cNvPicPr preferRelativeResize="0"/>
          <p:nvPr/>
        </p:nvPicPr>
        <p:blipFill>
          <a:blip r:embed="rId4">
            <a:alphaModFix/>
          </a:blip>
          <a:stretch>
            <a:fillRect/>
          </a:stretch>
        </p:blipFill>
        <p:spPr>
          <a:xfrm>
            <a:off x="2867025" y="2576150"/>
            <a:ext cx="3409950" cy="876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58"/>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Other Method for Getting Weight of Gradient</a:t>
            </a:r>
            <a:endParaRPr/>
          </a:p>
        </p:txBody>
      </p:sp>
      <p:sp>
        <p:nvSpPr>
          <p:cNvPr id="616" name="Google Shape;616;p58"/>
          <p:cNvSpPr txBox="1"/>
          <p:nvPr>
            <p:ph idx="1" type="body"/>
          </p:nvPr>
        </p:nvSpPr>
        <p:spPr>
          <a:xfrm>
            <a:off x="311700" y="1688424"/>
            <a:ext cx="8520600" cy="4913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TW" sz="2400"/>
              <a:t>Monte Carlo</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381000" lvl="0" marL="457200" marR="0" rtl="0" algn="l">
              <a:lnSpc>
                <a:spcPct val="115000"/>
              </a:lnSpc>
              <a:spcBef>
                <a:spcPts val="1600"/>
              </a:spcBef>
              <a:spcAft>
                <a:spcPts val="0"/>
              </a:spcAft>
              <a:buSzPts val="2400"/>
              <a:buChar char="●"/>
            </a:pPr>
            <a:r>
              <a:rPr lang="zh-TW" sz="2400"/>
              <a:t>Monte Carlo search N samples at each time steps to get expected reward</a:t>
            </a:r>
            <a:endParaRPr sz="2400"/>
          </a:p>
          <a:p>
            <a:pPr indent="0" lvl="0" marL="0" rtl="0" algn="l">
              <a:spcBef>
                <a:spcPts val="1600"/>
              </a:spcBef>
              <a:spcAft>
                <a:spcPts val="1600"/>
              </a:spcAft>
              <a:buNone/>
            </a:pPr>
            <a:r>
              <a:t/>
            </a:r>
            <a:endParaRPr sz="2400"/>
          </a:p>
        </p:txBody>
      </p:sp>
      <p:sp>
        <p:nvSpPr>
          <p:cNvPr id="617" name="Google Shape;617;p58"/>
          <p:cNvSpPr/>
          <p:nvPr/>
        </p:nvSpPr>
        <p:spPr>
          <a:xfrm>
            <a:off x="1402936" y="2822139"/>
            <a:ext cx="823500" cy="3342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8"/>
          <p:cNvSpPr/>
          <p:nvPr/>
        </p:nvSpPr>
        <p:spPr>
          <a:xfrm>
            <a:off x="1402936" y="3459009"/>
            <a:ext cx="823500" cy="626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8"/>
          <p:cNvSpPr/>
          <p:nvPr/>
        </p:nvSpPr>
        <p:spPr>
          <a:xfrm>
            <a:off x="1402936" y="4388526"/>
            <a:ext cx="823500" cy="3342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0" name="Google Shape;620;p58"/>
          <p:cNvCxnSpPr/>
          <p:nvPr/>
        </p:nvCxnSpPr>
        <p:spPr>
          <a:xfrm rot="10800000">
            <a:off x="1814638" y="3192652"/>
            <a:ext cx="0" cy="229800"/>
          </a:xfrm>
          <a:prstGeom prst="straightConnector1">
            <a:avLst/>
          </a:prstGeom>
          <a:noFill/>
          <a:ln cap="flat" cmpd="sng" w="28575">
            <a:solidFill>
              <a:srgbClr val="695D46"/>
            </a:solidFill>
            <a:prstDash val="solid"/>
            <a:round/>
            <a:headEnd len="med" w="med" type="none"/>
            <a:tailEnd len="med" w="med" type="triangle"/>
          </a:ln>
        </p:spPr>
      </p:cxnSp>
      <p:cxnSp>
        <p:nvCxnSpPr>
          <p:cNvPr id="621" name="Google Shape;621;p58"/>
          <p:cNvCxnSpPr/>
          <p:nvPr/>
        </p:nvCxnSpPr>
        <p:spPr>
          <a:xfrm rot="10800000">
            <a:off x="1814638" y="4122178"/>
            <a:ext cx="0" cy="229800"/>
          </a:xfrm>
          <a:prstGeom prst="straightConnector1">
            <a:avLst/>
          </a:prstGeom>
          <a:noFill/>
          <a:ln cap="flat" cmpd="sng" w="28575">
            <a:solidFill>
              <a:srgbClr val="695D46"/>
            </a:solidFill>
            <a:prstDash val="solid"/>
            <a:round/>
            <a:headEnd len="med" w="med" type="none"/>
            <a:tailEnd len="med" w="med" type="triangle"/>
          </a:ln>
        </p:spPr>
      </p:cxnSp>
      <p:cxnSp>
        <p:nvCxnSpPr>
          <p:cNvPr id="622" name="Google Shape;622;p58"/>
          <p:cNvCxnSpPr>
            <a:stCxn id="618" idx="3"/>
            <a:endCxn id="623" idx="1"/>
          </p:cNvCxnSpPr>
          <p:nvPr/>
        </p:nvCxnSpPr>
        <p:spPr>
          <a:xfrm>
            <a:off x="2226436" y="3772359"/>
            <a:ext cx="748200" cy="0"/>
          </a:xfrm>
          <a:prstGeom prst="straightConnector1">
            <a:avLst/>
          </a:prstGeom>
          <a:noFill/>
          <a:ln cap="flat" cmpd="sng" w="28575">
            <a:solidFill>
              <a:srgbClr val="695D46"/>
            </a:solidFill>
            <a:prstDash val="dash"/>
            <a:round/>
            <a:headEnd len="med" w="med" type="none"/>
            <a:tailEnd len="med" w="med" type="triangle"/>
          </a:ln>
        </p:spPr>
      </p:cxnSp>
      <p:sp>
        <p:nvSpPr>
          <p:cNvPr id="624" name="Google Shape;624;p58"/>
          <p:cNvSpPr/>
          <p:nvPr/>
        </p:nvSpPr>
        <p:spPr>
          <a:xfrm>
            <a:off x="2974591" y="2822147"/>
            <a:ext cx="823500" cy="3342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8"/>
          <p:cNvSpPr/>
          <p:nvPr/>
        </p:nvSpPr>
        <p:spPr>
          <a:xfrm>
            <a:off x="2974591" y="3459017"/>
            <a:ext cx="823500" cy="626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8"/>
          <p:cNvSpPr/>
          <p:nvPr/>
        </p:nvSpPr>
        <p:spPr>
          <a:xfrm>
            <a:off x="2974591" y="4388534"/>
            <a:ext cx="823500" cy="3342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 name="Google Shape;626;p58"/>
          <p:cNvCxnSpPr/>
          <p:nvPr/>
        </p:nvCxnSpPr>
        <p:spPr>
          <a:xfrm rot="10800000">
            <a:off x="3386292" y="3192661"/>
            <a:ext cx="0" cy="229800"/>
          </a:xfrm>
          <a:prstGeom prst="straightConnector1">
            <a:avLst/>
          </a:prstGeom>
          <a:noFill/>
          <a:ln cap="flat" cmpd="sng" w="28575">
            <a:solidFill>
              <a:srgbClr val="695D46"/>
            </a:solidFill>
            <a:prstDash val="solid"/>
            <a:round/>
            <a:headEnd len="med" w="med" type="none"/>
            <a:tailEnd len="med" w="med" type="triangle"/>
          </a:ln>
        </p:spPr>
      </p:cxnSp>
      <p:cxnSp>
        <p:nvCxnSpPr>
          <p:cNvPr id="627" name="Google Shape;627;p58"/>
          <p:cNvCxnSpPr/>
          <p:nvPr/>
        </p:nvCxnSpPr>
        <p:spPr>
          <a:xfrm rot="10800000">
            <a:off x="3386292" y="4122186"/>
            <a:ext cx="0" cy="229800"/>
          </a:xfrm>
          <a:prstGeom prst="straightConnector1">
            <a:avLst/>
          </a:prstGeom>
          <a:noFill/>
          <a:ln cap="flat" cmpd="sng" w="28575">
            <a:solidFill>
              <a:srgbClr val="695D46"/>
            </a:solidFill>
            <a:prstDash val="solid"/>
            <a:round/>
            <a:headEnd len="med" w="med" type="none"/>
            <a:tailEnd len="med" w="med" type="triangle"/>
          </a:ln>
        </p:spPr>
      </p:cxnSp>
      <p:cxnSp>
        <p:nvCxnSpPr>
          <p:cNvPr id="628" name="Google Shape;628;p58"/>
          <p:cNvCxnSpPr>
            <a:stCxn id="623" idx="3"/>
          </p:cNvCxnSpPr>
          <p:nvPr/>
        </p:nvCxnSpPr>
        <p:spPr>
          <a:xfrm>
            <a:off x="3798091" y="3772367"/>
            <a:ext cx="679500" cy="0"/>
          </a:xfrm>
          <a:prstGeom prst="straightConnector1">
            <a:avLst/>
          </a:prstGeom>
          <a:noFill/>
          <a:ln cap="flat" cmpd="sng" w="28575">
            <a:solidFill>
              <a:srgbClr val="695D46"/>
            </a:solidFill>
            <a:prstDash val="dash"/>
            <a:round/>
            <a:headEnd len="med" w="med" type="none"/>
            <a:tailEnd len="med" w="med" type="triangle"/>
          </a:ln>
        </p:spPr>
      </p:cxnSp>
      <p:sp>
        <p:nvSpPr>
          <p:cNvPr id="629" name="Google Shape;629;p58"/>
          <p:cNvSpPr/>
          <p:nvPr/>
        </p:nvSpPr>
        <p:spPr>
          <a:xfrm>
            <a:off x="4477481" y="2822131"/>
            <a:ext cx="823500" cy="3342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8"/>
          <p:cNvSpPr/>
          <p:nvPr/>
        </p:nvSpPr>
        <p:spPr>
          <a:xfrm>
            <a:off x="4477481" y="3459000"/>
            <a:ext cx="823500" cy="626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8"/>
          <p:cNvSpPr/>
          <p:nvPr/>
        </p:nvSpPr>
        <p:spPr>
          <a:xfrm>
            <a:off x="4477481" y="4388518"/>
            <a:ext cx="823500" cy="3342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 name="Google Shape;632;p58"/>
          <p:cNvCxnSpPr/>
          <p:nvPr/>
        </p:nvCxnSpPr>
        <p:spPr>
          <a:xfrm rot="10800000">
            <a:off x="4889183" y="3192644"/>
            <a:ext cx="0" cy="229800"/>
          </a:xfrm>
          <a:prstGeom prst="straightConnector1">
            <a:avLst/>
          </a:prstGeom>
          <a:noFill/>
          <a:ln cap="flat" cmpd="sng" w="28575">
            <a:solidFill>
              <a:srgbClr val="695D46"/>
            </a:solidFill>
            <a:prstDash val="solid"/>
            <a:round/>
            <a:headEnd len="med" w="med" type="none"/>
            <a:tailEnd len="med" w="med" type="triangle"/>
          </a:ln>
        </p:spPr>
      </p:cxnSp>
      <p:cxnSp>
        <p:nvCxnSpPr>
          <p:cNvPr id="633" name="Google Shape;633;p58"/>
          <p:cNvCxnSpPr/>
          <p:nvPr/>
        </p:nvCxnSpPr>
        <p:spPr>
          <a:xfrm rot="10800000">
            <a:off x="4889183" y="4122170"/>
            <a:ext cx="0" cy="229800"/>
          </a:xfrm>
          <a:prstGeom prst="straightConnector1">
            <a:avLst/>
          </a:prstGeom>
          <a:noFill/>
          <a:ln cap="flat" cmpd="sng" w="28575">
            <a:solidFill>
              <a:srgbClr val="695D46"/>
            </a:solidFill>
            <a:prstDash val="solid"/>
            <a:round/>
            <a:headEnd len="med" w="med" type="none"/>
            <a:tailEnd len="med" w="med" type="triangle"/>
          </a:ln>
        </p:spPr>
      </p:cxnSp>
      <p:sp>
        <p:nvSpPr>
          <p:cNvPr id="634" name="Google Shape;634;p58"/>
          <p:cNvSpPr txBox="1"/>
          <p:nvPr/>
        </p:nvSpPr>
        <p:spPr>
          <a:xfrm>
            <a:off x="1447473" y="4759275"/>
            <a:ext cx="7344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(Start)</a:t>
            </a:r>
            <a:endParaRPr/>
          </a:p>
        </p:txBody>
      </p:sp>
      <p:sp>
        <p:nvSpPr>
          <p:cNvPr id="635" name="Google Shape;635;p58"/>
          <p:cNvSpPr txBox="1"/>
          <p:nvPr/>
        </p:nvSpPr>
        <p:spPr>
          <a:xfrm>
            <a:off x="2917916" y="4759274"/>
            <a:ext cx="823500" cy="22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“Today”</a:t>
            </a:r>
            <a:endParaRPr/>
          </a:p>
        </p:txBody>
      </p:sp>
      <p:sp>
        <p:nvSpPr>
          <p:cNvPr id="636" name="Google Shape;636;p58"/>
          <p:cNvSpPr txBox="1"/>
          <p:nvPr/>
        </p:nvSpPr>
        <p:spPr>
          <a:xfrm>
            <a:off x="4477481" y="4759274"/>
            <a:ext cx="823500" cy="22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“was”</a:t>
            </a:r>
            <a:endParaRPr/>
          </a:p>
        </p:txBody>
      </p:sp>
      <p:sp>
        <p:nvSpPr>
          <p:cNvPr id="637" name="Google Shape;637;p58"/>
          <p:cNvSpPr/>
          <p:nvPr/>
        </p:nvSpPr>
        <p:spPr>
          <a:xfrm>
            <a:off x="5903711" y="2858670"/>
            <a:ext cx="823500" cy="334200"/>
          </a:xfrm>
          <a:prstGeom prst="rect">
            <a:avLst/>
          </a:prstGeom>
          <a:solidFill>
            <a:srgbClr val="A1E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8"/>
          <p:cNvSpPr/>
          <p:nvPr/>
        </p:nvSpPr>
        <p:spPr>
          <a:xfrm>
            <a:off x="5903711" y="3459002"/>
            <a:ext cx="823500" cy="626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8"/>
          <p:cNvSpPr/>
          <p:nvPr/>
        </p:nvSpPr>
        <p:spPr>
          <a:xfrm>
            <a:off x="5903711" y="4425057"/>
            <a:ext cx="823500" cy="3342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 name="Google Shape;640;p58"/>
          <p:cNvCxnSpPr/>
          <p:nvPr/>
        </p:nvCxnSpPr>
        <p:spPr>
          <a:xfrm rot="10800000">
            <a:off x="6315413" y="3229184"/>
            <a:ext cx="0" cy="229800"/>
          </a:xfrm>
          <a:prstGeom prst="straightConnector1">
            <a:avLst/>
          </a:prstGeom>
          <a:noFill/>
          <a:ln cap="flat" cmpd="sng" w="28575">
            <a:solidFill>
              <a:srgbClr val="695D46"/>
            </a:solidFill>
            <a:prstDash val="solid"/>
            <a:round/>
            <a:headEnd len="med" w="med" type="none"/>
            <a:tailEnd len="med" w="med" type="triangle"/>
          </a:ln>
        </p:spPr>
      </p:cxnSp>
      <p:cxnSp>
        <p:nvCxnSpPr>
          <p:cNvPr id="641" name="Google Shape;641;p58"/>
          <p:cNvCxnSpPr/>
          <p:nvPr/>
        </p:nvCxnSpPr>
        <p:spPr>
          <a:xfrm rot="10800000">
            <a:off x="6315413" y="4158709"/>
            <a:ext cx="0" cy="229800"/>
          </a:xfrm>
          <a:prstGeom prst="straightConnector1">
            <a:avLst/>
          </a:prstGeom>
          <a:noFill/>
          <a:ln cap="flat" cmpd="sng" w="28575">
            <a:solidFill>
              <a:srgbClr val="695D46"/>
            </a:solidFill>
            <a:prstDash val="solid"/>
            <a:round/>
            <a:headEnd len="med" w="med" type="none"/>
            <a:tailEnd len="med" w="med" type="triangle"/>
          </a:ln>
        </p:spPr>
      </p:cxnSp>
      <p:cxnSp>
        <p:nvCxnSpPr>
          <p:cNvPr id="642" name="Google Shape;642;p58"/>
          <p:cNvCxnSpPr>
            <a:stCxn id="630" idx="3"/>
            <a:endCxn id="638" idx="1"/>
          </p:cNvCxnSpPr>
          <p:nvPr/>
        </p:nvCxnSpPr>
        <p:spPr>
          <a:xfrm>
            <a:off x="5300981" y="3772350"/>
            <a:ext cx="602700" cy="0"/>
          </a:xfrm>
          <a:prstGeom prst="straightConnector1">
            <a:avLst/>
          </a:prstGeom>
          <a:noFill/>
          <a:ln cap="flat" cmpd="sng" w="28575">
            <a:solidFill>
              <a:srgbClr val="695D46"/>
            </a:solidFill>
            <a:prstDash val="dash"/>
            <a:round/>
            <a:headEnd len="med" w="med" type="none"/>
            <a:tailEnd len="med" w="med" type="triangle"/>
          </a:ln>
        </p:spPr>
      </p:cxnSp>
      <p:sp>
        <p:nvSpPr>
          <p:cNvPr id="643" name="Google Shape;643;p58"/>
          <p:cNvSpPr txBox="1"/>
          <p:nvPr/>
        </p:nvSpPr>
        <p:spPr>
          <a:xfrm>
            <a:off x="5903711" y="4795797"/>
            <a:ext cx="823500" cy="22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“so”</a:t>
            </a:r>
            <a:endParaRPr/>
          </a:p>
        </p:txBody>
      </p:sp>
      <p:sp>
        <p:nvSpPr>
          <p:cNvPr id="644" name="Google Shape;644;p58"/>
          <p:cNvSpPr txBox="1"/>
          <p:nvPr/>
        </p:nvSpPr>
        <p:spPr>
          <a:xfrm>
            <a:off x="5768375" y="2410309"/>
            <a:ext cx="1094100" cy="44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“awesome”</a:t>
            </a:r>
            <a:endParaRPr/>
          </a:p>
        </p:txBody>
      </p:sp>
      <p:cxnSp>
        <p:nvCxnSpPr>
          <p:cNvPr id="645" name="Google Shape;645;p58"/>
          <p:cNvCxnSpPr/>
          <p:nvPr/>
        </p:nvCxnSpPr>
        <p:spPr>
          <a:xfrm>
            <a:off x="1021800" y="3767804"/>
            <a:ext cx="381000" cy="9300"/>
          </a:xfrm>
          <a:prstGeom prst="straightConnector1">
            <a:avLst/>
          </a:prstGeom>
          <a:noFill/>
          <a:ln cap="flat" cmpd="sng" w="28575">
            <a:solidFill>
              <a:srgbClr val="695D46"/>
            </a:solidFill>
            <a:prstDash val="dash"/>
            <a:round/>
            <a:headEnd len="med" w="med" type="none"/>
            <a:tailEnd len="med" w="med" type="triangle"/>
          </a:ln>
        </p:spPr>
      </p:cxnSp>
      <p:cxnSp>
        <p:nvCxnSpPr>
          <p:cNvPr id="646" name="Google Shape;646;p58"/>
          <p:cNvCxnSpPr>
            <a:stCxn id="638" idx="3"/>
          </p:cNvCxnSpPr>
          <p:nvPr/>
        </p:nvCxnSpPr>
        <p:spPr>
          <a:xfrm>
            <a:off x="6727211" y="3772352"/>
            <a:ext cx="1395000" cy="0"/>
          </a:xfrm>
          <a:prstGeom prst="straightConnector1">
            <a:avLst/>
          </a:prstGeom>
          <a:noFill/>
          <a:ln cap="flat" cmpd="sng" w="28575">
            <a:solidFill>
              <a:srgbClr val="695D46"/>
            </a:solidFill>
            <a:prstDash val="dash"/>
            <a:round/>
            <a:headEnd len="med" w="med" type="none"/>
            <a:tailEnd len="med" w="med" type="triangle"/>
          </a:ln>
        </p:spPr>
      </p:cxnSp>
      <p:cxnSp>
        <p:nvCxnSpPr>
          <p:cNvPr id="647" name="Google Shape;647;p58"/>
          <p:cNvCxnSpPr>
            <a:stCxn id="617" idx="3"/>
            <a:endCxn id="625" idx="1"/>
          </p:cNvCxnSpPr>
          <p:nvPr/>
        </p:nvCxnSpPr>
        <p:spPr>
          <a:xfrm>
            <a:off x="2226436" y="2989239"/>
            <a:ext cx="748200" cy="1566300"/>
          </a:xfrm>
          <a:prstGeom prst="straightConnector1">
            <a:avLst/>
          </a:prstGeom>
          <a:noFill/>
          <a:ln cap="flat" cmpd="sng" w="28575">
            <a:solidFill>
              <a:srgbClr val="0000FF"/>
            </a:solidFill>
            <a:prstDash val="dash"/>
            <a:round/>
            <a:headEnd len="med" w="med" type="none"/>
            <a:tailEnd len="med" w="med" type="triangle"/>
          </a:ln>
        </p:spPr>
      </p:cxnSp>
      <p:cxnSp>
        <p:nvCxnSpPr>
          <p:cNvPr id="648" name="Google Shape;648;p58"/>
          <p:cNvCxnSpPr>
            <a:stCxn id="624" idx="3"/>
            <a:endCxn id="631" idx="1"/>
          </p:cNvCxnSpPr>
          <p:nvPr/>
        </p:nvCxnSpPr>
        <p:spPr>
          <a:xfrm>
            <a:off x="3798091" y="2989247"/>
            <a:ext cx="679500" cy="1566300"/>
          </a:xfrm>
          <a:prstGeom prst="straightConnector1">
            <a:avLst/>
          </a:prstGeom>
          <a:noFill/>
          <a:ln cap="flat" cmpd="sng" w="28575">
            <a:solidFill>
              <a:srgbClr val="0000FF"/>
            </a:solidFill>
            <a:prstDash val="dash"/>
            <a:round/>
            <a:headEnd len="med" w="med" type="none"/>
            <a:tailEnd len="med" w="med" type="triangle"/>
          </a:ln>
        </p:spPr>
      </p:cxnSp>
      <p:cxnSp>
        <p:nvCxnSpPr>
          <p:cNvPr id="649" name="Google Shape;649;p58"/>
          <p:cNvCxnSpPr>
            <a:stCxn id="629" idx="3"/>
            <a:endCxn id="639" idx="1"/>
          </p:cNvCxnSpPr>
          <p:nvPr/>
        </p:nvCxnSpPr>
        <p:spPr>
          <a:xfrm>
            <a:off x="5300981" y="2989231"/>
            <a:ext cx="602700" cy="1602900"/>
          </a:xfrm>
          <a:prstGeom prst="straightConnector1">
            <a:avLst/>
          </a:prstGeom>
          <a:noFill/>
          <a:ln cap="flat" cmpd="sng" w="28575">
            <a:solidFill>
              <a:srgbClr val="0000FF"/>
            </a:solidFill>
            <a:prstDash val="dash"/>
            <a:round/>
            <a:headEnd len="med" w="med" type="none"/>
            <a:tailEnd len="med" w="med" type="triangle"/>
          </a:ln>
        </p:spPr>
      </p:cxnSp>
      <p:sp>
        <p:nvSpPr>
          <p:cNvPr id="650" name="Google Shape;650;p58"/>
          <p:cNvSpPr txBox="1"/>
          <p:nvPr/>
        </p:nvSpPr>
        <p:spPr>
          <a:xfrm rot="3937198">
            <a:off x="2188737" y="3947151"/>
            <a:ext cx="823427" cy="44132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0000FF"/>
                </a:solidFill>
              </a:rPr>
              <a:t>sample</a:t>
            </a:r>
            <a:endParaRPr>
              <a:solidFill>
                <a:srgbClr val="0000FF"/>
              </a:solidFill>
            </a:endParaRPr>
          </a:p>
        </p:txBody>
      </p:sp>
      <p:sp>
        <p:nvSpPr>
          <p:cNvPr id="651" name="Google Shape;651;p58"/>
          <p:cNvSpPr txBox="1"/>
          <p:nvPr/>
        </p:nvSpPr>
        <p:spPr>
          <a:xfrm rot="3938855">
            <a:off x="3726000" y="3947316"/>
            <a:ext cx="823576" cy="44132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0000FF"/>
                </a:solidFill>
              </a:rPr>
              <a:t>sample</a:t>
            </a:r>
            <a:endParaRPr>
              <a:solidFill>
                <a:srgbClr val="0000FF"/>
              </a:solidFill>
            </a:endParaRPr>
          </a:p>
        </p:txBody>
      </p:sp>
      <p:sp>
        <p:nvSpPr>
          <p:cNvPr id="652" name="Google Shape;652;p58"/>
          <p:cNvSpPr txBox="1"/>
          <p:nvPr/>
        </p:nvSpPr>
        <p:spPr>
          <a:xfrm rot="4090985">
            <a:off x="5190452" y="3947093"/>
            <a:ext cx="823373" cy="44143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0000FF"/>
                </a:solidFill>
              </a:rPr>
              <a:t>sample</a:t>
            </a:r>
            <a:endParaRPr>
              <a:solidFill>
                <a:srgbClr val="0000FF"/>
              </a:solidFill>
            </a:endParaRPr>
          </a:p>
        </p:txBody>
      </p:sp>
      <p:sp>
        <p:nvSpPr>
          <p:cNvPr id="653" name="Google Shape;653;p58"/>
          <p:cNvSpPr txBox="1"/>
          <p:nvPr/>
        </p:nvSpPr>
        <p:spPr>
          <a:xfrm>
            <a:off x="1381438" y="2382888"/>
            <a:ext cx="866400" cy="22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“Today”</a:t>
            </a:r>
            <a:endParaRPr/>
          </a:p>
        </p:txBody>
      </p:sp>
      <p:sp>
        <p:nvSpPr>
          <p:cNvPr id="654" name="Google Shape;654;p58"/>
          <p:cNvSpPr txBox="1"/>
          <p:nvPr/>
        </p:nvSpPr>
        <p:spPr>
          <a:xfrm>
            <a:off x="2953140" y="2382900"/>
            <a:ext cx="866400" cy="22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“was”</a:t>
            </a:r>
            <a:endParaRPr/>
          </a:p>
        </p:txBody>
      </p:sp>
      <p:sp>
        <p:nvSpPr>
          <p:cNvPr id="655" name="Google Shape;655;p58"/>
          <p:cNvSpPr txBox="1"/>
          <p:nvPr/>
        </p:nvSpPr>
        <p:spPr>
          <a:xfrm>
            <a:off x="4455975" y="2382901"/>
            <a:ext cx="866400" cy="33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“so”</a:t>
            </a:r>
            <a:endParaRPr/>
          </a:p>
        </p:txBody>
      </p:sp>
      <p:pic>
        <p:nvPicPr>
          <p:cNvPr id="656" name="Google Shape;656;p58"/>
          <p:cNvPicPr preferRelativeResize="0"/>
          <p:nvPr/>
        </p:nvPicPr>
        <p:blipFill>
          <a:blip r:embed="rId3">
            <a:alphaModFix/>
          </a:blip>
          <a:stretch>
            <a:fillRect/>
          </a:stretch>
        </p:blipFill>
        <p:spPr>
          <a:xfrm>
            <a:off x="5574775" y="1232285"/>
            <a:ext cx="3366801" cy="117801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59"/>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Other Method for Getting Weight of Gradient</a:t>
            </a:r>
            <a:endParaRPr/>
          </a:p>
        </p:txBody>
      </p:sp>
      <p:sp>
        <p:nvSpPr>
          <p:cNvPr id="662" name="Google Shape;662;p59"/>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TW" sz="2400"/>
              <a:t>Actor-Critic method</a:t>
            </a:r>
            <a:endParaRPr sz="2400"/>
          </a:p>
          <a:p>
            <a:pPr indent="-381000" lvl="1" marL="914400" rtl="0" algn="l">
              <a:spcBef>
                <a:spcPts val="0"/>
              </a:spcBef>
              <a:spcAft>
                <a:spcPts val="0"/>
              </a:spcAft>
              <a:buSzPts val="2400"/>
              <a:buChar char="○"/>
            </a:pPr>
            <a:r>
              <a:rPr lang="zh-TW" sz="2400"/>
              <a:t>train a neural network that predict expected reward of subsequence</a:t>
            </a:r>
            <a:endParaRPr sz="2400"/>
          </a:p>
          <a:p>
            <a:pPr indent="-381000" lvl="1" marL="914400" rtl="0" algn="l">
              <a:spcBef>
                <a:spcPts val="0"/>
              </a:spcBef>
              <a:spcAft>
                <a:spcPts val="0"/>
              </a:spcAft>
              <a:buSzPts val="2400"/>
              <a:buChar char="○"/>
            </a:pPr>
            <a:r>
              <a:rPr lang="zh-TW" sz="2400"/>
              <a:t>EX: actor-critic for sequence prediection</a:t>
            </a:r>
            <a:endParaRPr sz="2400"/>
          </a:p>
          <a:p>
            <a:pPr indent="0" lvl="0" marL="457200" rtl="0" algn="l">
              <a:spcBef>
                <a:spcPts val="1600"/>
              </a:spcBef>
              <a:spcAft>
                <a:spcPts val="0"/>
              </a:spcAft>
              <a:buNone/>
            </a:pPr>
            <a:r>
              <a:t/>
            </a:r>
            <a:endParaRPr sz="2400"/>
          </a:p>
          <a:p>
            <a:pPr indent="-381000" lvl="0" marL="457200" rtl="0" algn="l">
              <a:spcBef>
                <a:spcPts val="1600"/>
              </a:spcBef>
              <a:spcAft>
                <a:spcPts val="0"/>
              </a:spcAft>
              <a:buSzPts val="2400"/>
              <a:buChar char="●"/>
            </a:pPr>
            <a:r>
              <a:rPr lang="zh-TW" sz="2400"/>
              <a:t>Hybrid approach</a:t>
            </a:r>
            <a:endParaRPr sz="2400"/>
          </a:p>
          <a:p>
            <a:pPr indent="-381000" lvl="1" marL="914400" rtl="0" algn="l">
              <a:spcBef>
                <a:spcPts val="0"/>
              </a:spcBef>
              <a:spcAft>
                <a:spcPts val="0"/>
              </a:spcAft>
              <a:buSzPts val="2400"/>
              <a:buChar char="○"/>
            </a:pPr>
            <a:r>
              <a:rPr lang="zh-TW" sz="2400"/>
              <a:t>MIXER</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60"/>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Mixed I</a:t>
            </a:r>
            <a:r>
              <a:rPr lang="zh-TW"/>
              <a:t>ncremental Cross-Entropy REINFORCE</a:t>
            </a:r>
            <a:endParaRPr/>
          </a:p>
        </p:txBody>
      </p:sp>
      <p:sp>
        <p:nvSpPr>
          <p:cNvPr id="668" name="Google Shape;668;p60"/>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MIXER = XENT + REINFORCE with an annealing schedule</a:t>
            </a:r>
            <a:endParaRPr/>
          </a:p>
        </p:txBody>
      </p:sp>
      <p:pic>
        <p:nvPicPr>
          <p:cNvPr descr="Screen Shot 2017-05-18 at 11.49.52 PM.png" id="669" name="Google Shape;669;p60"/>
          <p:cNvPicPr preferRelativeResize="0"/>
          <p:nvPr/>
        </p:nvPicPr>
        <p:blipFill>
          <a:blip r:embed="rId3">
            <a:alphaModFix/>
          </a:blip>
          <a:stretch>
            <a:fillRect/>
          </a:stretch>
        </p:blipFill>
        <p:spPr>
          <a:xfrm>
            <a:off x="280475" y="2480375"/>
            <a:ext cx="8583050" cy="3116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61"/>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Mixed Incremental Cross-Entropy REINFORCE</a:t>
            </a:r>
            <a:endParaRPr/>
          </a:p>
        </p:txBody>
      </p:sp>
      <p:sp>
        <p:nvSpPr>
          <p:cNvPr id="675" name="Google Shape;675;p61"/>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MIXER = XENT + REINFORCE with an annealing schedule</a:t>
            </a:r>
            <a:endParaRPr/>
          </a:p>
        </p:txBody>
      </p:sp>
      <p:pic>
        <p:nvPicPr>
          <p:cNvPr descr="Screen Shot 2017-05-19 at 12.28.05 AM.png" id="676" name="Google Shape;676;p61"/>
          <p:cNvPicPr preferRelativeResize="0"/>
          <p:nvPr/>
        </p:nvPicPr>
        <p:blipFill>
          <a:blip r:embed="rId3">
            <a:alphaModFix/>
          </a:blip>
          <a:stretch>
            <a:fillRect/>
          </a:stretch>
        </p:blipFill>
        <p:spPr>
          <a:xfrm>
            <a:off x="0" y="2474157"/>
            <a:ext cx="9144000" cy="298308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62"/>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Actor-Critic for Sequence Prediction</a:t>
            </a:r>
            <a:endParaRPr/>
          </a:p>
        </p:txBody>
      </p:sp>
      <p:sp>
        <p:nvSpPr>
          <p:cNvPr id="682" name="Google Shape;682;p62"/>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TW" sz="2400"/>
              <a:t>state: s</a:t>
            </a:r>
            <a:endParaRPr sz="2400"/>
          </a:p>
          <a:p>
            <a:pPr indent="-381000" lvl="0" marL="457200" rtl="0" algn="l">
              <a:spcBef>
                <a:spcPts val="0"/>
              </a:spcBef>
              <a:spcAft>
                <a:spcPts val="0"/>
              </a:spcAft>
              <a:buSzPts val="2400"/>
              <a:buChar char="●"/>
            </a:pPr>
            <a:r>
              <a:rPr lang="zh-TW" sz="2400"/>
              <a:t>action: a</a:t>
            </a:r>
            <a:endParaRPr sz="2400"/>
          </a:p>
          <a:p>
            <a:pPr indent="-381000" lvl="0" marL="457200" rtl="0" algn="l">
              <a:spcBef>
                <a:spcPts val="0"/>
              </a:spcBef>
              <a:spcAft>
                <a:spcPts val="0"/>
              </a:spcAft>
              <a:buSzPts val="2400"/>
              <a:buChar char="●"/>
            </a:pPr>
            <a:r>
              <a:rPr lang="zh-TW" sz="2400"/>
              <a:t>Actor</a:t>
            </a:r>
            <a:endParaRPr sz="2400"/>
          </a:p>
          <a:p>
            <a:pPr indent="-381000" lvl="1" marL="914400" rtl="0" algn="l">
              <a:spcBef>
                <a:spcPts val="0"/>
              </a:spcBef>
              <a:spcAft>
                <a:spcPts val="0"/>
              </a:spcAft>
              <a:buSzPts val="2400"/>
              <a:buChar char="○"/>
            </a:pPr>
            <a:r>
              <a:rPr lang="zh-TW" sz="2400"/>
              <a:t>policy</a:t>
            </a:r>
            <a:endParaRPr sz="2400"/>
          </a:p>
          <a:p>
            <a:pPr indent="-381000" lvl="0" marL="457200" rtl="0" algn="l">
              <a:spcBef>
                <a:spcPts val="0"/>
              </a:spcBef>
              <a:spcAft>
                <a:spcPts val="0"/>
              </a:spcAft>
              <a:buSzPts val="2400"/>
              <a:buChar char="●"/>
            </a:pPr>
            <a:r>
              <a:rPr lang="zh-TW" sz="2400"/>
              <a:t>Critic</a:t>
            </a:r>
            <a:endParaRPr sz="2400"/>
          </a:p>
          <a:p>
            <a:pPr indent="-381000" lvl="1" marL="914400" rtl="0" algn="l">
              <a:spcBef>
                <a:spcPts val="0"/>
              </a:spcBef>
              <a:spcAft>
                <a:spcPts val="0"/>
              </a:spcAft>
              <a:buSzPts val="2400"/>
              <a:buChar char="○"/>
            </a:pPr>
            <a:r>
              <a:rPr lang="zh-TW" sz="2400"/>
              <a:t>action-value function</a:t>
            </a:r>
            <a:endParaRPr sz="2400"/>
          </a:p>
          <a:p>
            <a:pPr indent="-381000" lvl="0" marL="457200" rtl="0" algn="l">
              <a:spcBef>
                <a:spcPts val="0"/>
              </a:spcBef>
              <a:spcAft>
                <a:spcPts val="0"/>
              </a:spcAft>
              <a:buSzPts val="2400"/>
              <a:buChar char="●"/>
            </a:pPr>
            <a:r>
              <a:rPr lang="zh-TW" sz="2400"/>
              <a:t>Similar to GAN, but not the same</a:t>
            </a:r>
            <a:endParaRPr sz="2400"/>
          </a:p>
          <a:p>
            <a:pPr indent="-381000" lvl="1" marL="914400" rtl="0" algn="l">
              <a:spcBef>
                <a:spcPts val="0"/>
              </a:spcBef>
              <a:spcAft>
                <a:spcPts val="0"/>
              </a:spcAft>
              <a:buSzPts val="2400"/>
              <a:buChar char="○"/>
            </a:pPr>
            <a:r>
              <a:rPr lang="zh-TW" sz="2400"/>
              <a:t>critic compare with discriminator</a:t>
            </a:r>
            <a:endParaRPr sz="2400"/>
          </a:p>
        </p:txBody>
      </p:sp>
      <p:pic>
        <p:nvPicPr>
          <p:cNvPr id="683" name="Google Shape;683;p62"/>
          <p:cNvPicPr preferRelativeResize="0"/>
          <p:nvPr/>
        </p:nvPicPr>
        <p:blipFill>
          <a:blip r:embed="rId3">
            <a:alphaModFix/>
          </a:blip>
          <a:stretch>
            <a:fillRect/>
          </a:stretch>
        </p:blipFill>
        <p:spPr>
          <a:xfrm>
            <a:off x="2290000" y="2982533"/>
            <a:ext cx="1198773" cy="461067"/>
          </a:xfrm>
          <a:prstGeom prst="rect">
            <a:avLst/>
          </a:prstGeom>
          <a:noFill/>
          <a:ln>
            <a:noFill/>
          </a:ln>
        </p:spPr>
      </p:pic>
      <p:pic>
        <p:nvPicPr>
          <p:cNvPr id="684" name="Google Shape;684;p62"/>
          <p:cNvPicPr preferRelativeResize="0"/>
          <p:nvPr/>
        </p:nvPicPr>
        <p:blipFill>
          <a:blip r:embed="rId4">
            <a:alphaModFix/>
          </a:blip>
          <a:stretch>
            <a:fillRect/>
          </a:stretch>
        </p:blipFill>
        <p:spPr>
          <a:xfrm>
            <a:off x="4483175" y="3750708"/>
            <a:ext cx="1198773" cy="4610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63"/>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a:t>
            </a:r>
            <a:endParaRPr/>
          </a:p>
        </p:txBody>
      </p:sp>
      <p:sp>
        <p:nvSpPr>
          <p:cNvPr id="690" name="Google Shape;690;p63"/>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TW" sz="2400"/>
              <a:t>Value function</a:t>
            </a:r>
            <a:endParaRPr sz="2400"/>
          </a:p>
          <a:p>
            <a:pPr indent="-355600" lvl="1" marL="914400" rtl="0" algn="l">
              <a:spcBef>
                <a:spcPts val="0"/>
              </a:spcBef>
              <a:spcAft>
                <a:spcPts val="0"/>
              </a:spcAft>
              <a:buSzPts val="2000"/>
              <a:buChar char="○"/>
            </a:pPr>
            <a:r>
              <a:rPr lang="zh-TW" sz="2000"/>
              <a:t>Policy : conditioned RNN</a:t>
            </a:r>
            <a:endParaRPr sz="2000"/>
          </a:p>
          <a:p>
            <a:pPr indent="-355600" lvl="1" marL="914400" rtl="0" algn="l">
              <a:spcBef>
                <a:spcPts val="0"/>
              </a:spcBef>
              <a:spcAft>
                <a:spcPts val="0"/>
              </a:spcAft>
              <a:buSzPts val="2000"/>
              <a:buChar char="○"/>
            </a:pPr>
            <a:r>
              <a:rPr lang="zh-TW" sz="2000"/>
              <a:t>Return R : task-specific score (e.g., BLEU score)</a:t>
            </a:r>
            <a:endParaRPr sz="2000"/>
          </a:p>
          <a:p>
            <a:pPr indent="-355600" lvl="1" marL="914400" rtl="0" algn="l">
              <a:spcBef>
                <a:spcPts val="0"/>
              </a:spcBef>
              <a:spcAft>
                <a:spcPts val="0"/>
              </a:spcAft>
              <a:buSzPts val="2000"/>
              <a:buChar char="○"/>
            </a:pPr>
            <a:r>
              <a:rPr lang="zh-TW" sz="2000"/>
              <a:t>Return R is partially received in the intermediate steps :</a:t>
            </a:r>
            <a:endParaRPr sz="2000"/>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zh-TW"/>
              <a:t>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t/>
            </a:r>
            <a:endParaRPr/>
          </a:p>
        </p:txBody>
      </p:sp>
      <p:pic>
        <p:nvPicPr>
          <p:cNvPr id="691" name="Google Shape;691;p63"/>
          <p:cNvPicPr preferRelativeResize="0"/>
          <p:nvPr/>
        </p:nvPicPr>
        <p:blipFill rotWithShape="1">
          <a:blip r:embed="rId3">
            <a:alphaModFix/>
          </a:blip>
          <a:srcRect b="65067" l="29304" r="25660" t="23623"/>
          <a:stretch/>
        </p:blipFill>
        <p:spPr>
          <a:xfrm>
            <a:off x="888400" y="3698275"/>
            <a:ext cx="6676958" cy="943199"/>
          </a:xfrm>
          <a:prstGeom prst="rect">
            <a:avLst/>
          </a:prstGeom>
          <a:noFill/>
          <a:ln>
            <a:noFill/>
          </a:ln>
        </p:spPr>
      </p:pic>
      <p:pic>
        <p:nvPicPr>
          <p:cNvPr id="692" name="Google Shape;692;p63"/>
          <p:cNvPicPr preferRelativeResize="0"/>
          <p:nvPr/>
        </p:nvPicPr>
        <p:blipFill rotWithShape="1">
          <a:blip r:embed="rId4">
            <a:alphaModFix/>
          </a:blip>
          <a:srcRect b="37374" l="18091" r="65468" t="48934"/>
          <a:stretch/>
        </p:blipFill>
        <p:spPr>
          <a:xfrm>
            <a:off x="977475" y="4641475"/>
            <a:ext cx="2306798" cy="1080500"/>
          </a:xfrm>
          <a:prstGeom prst="rect">
            <a:avLst/>
          </a:prstGeom>
          <a:noFill/>
          <a:ln>
            <a:noFill/>
          </a:ln>
        </p:spPr>
      </p:pic>
      <p:pic>
        <p:nvPicPr>
          <p:cNvPr id="693" name="Google Shape;693;p63"/>
          <p:cNvPicPr preferRelativeResize="0"/>
          <p:nvPr/>
        </p:nvPicPr>
        <p:blipFill>
          <a:blip r:embed="rId5">
            <a:alphaModFix/>
          </a:blip>
          <a:stretch>
            <a:fillRect/>
          </a:stretch>
        </p:blipFill>
        <p:spPr>
          <a:xfrm>
            <a:off x="1251825" y="3304008"/>
            <a:ext cx="4656773" cy="461067"/>
          </a:xfrm>
          <a:prstGeom prst="rect">
            <a:avLst/>
          </a:prstGeom>
          <a:noFill/>
          <a:ln>
            <a:noFill/>
          </a:ln>
        </p:spPr>
      </p:pic>
      <p:pic>
        <p:nvPicPr>
          <p:cNvPr id="694" name="Google Shape;694;p63"/>
          <p:cNvPicPr preferRelativeResize="0"/>
          <p:nvPr/>
        </p:nvPicPr>
        <p:blipFill rotWithShape="1">
          <a:blip r:embed="rId4">
            <a:alphaModFix/>
          </a:blip>
          <a:srcRect b="37374" l="34533" r="10089" t="48934"/>
          <a:stretch/>
        </p:blipFill>
        <p:spPr>
          <a:xfrm>
            <a:off x="977475" y="5265425"/>
            <a:ext cx="7770110" cy="1080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8"/>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Task Introduction - ChatBot</a:t>
            </a:r>
            <a:endParaRPr/>
          </a:p>
        </p:txBody>
      </p:sp>
      <p:sp>
        <p:nvSpPr>
          <p:cNvPr id="141" name="Google Shape;141;p28"/>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142" name="Google Shape;142;p28"/>
          <p:cNvGrpSpPr/>
          <p:nvPr/>
        </p:nvGrpSpPr>
        <p:grpSpPr>
          <a:xfrm>
            <a:off x="2954100" y="2344150"/>
            <a:ext cx="3235800" cy="3609025"/>
            <a:chOff x="2954100" y="2344150"/>
            <a:chExt cx="3235800" cy="3609025"/>
          </a:xfrm>
        </p:grpSpPr>
        <p:sp>
          <p:nvSpPr>
            <p:cNvPr id="143" name="Google Shape;143;p28"/>
            <p:cNvSpPr/>
            <p:nvPr/>
          </p:nvSpPr>
          <p:spPr>
            <a:xfrm>
              <a:off x="2954100" y="2344150"/>
              <a:ext cx="3235800" cy="10602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300"/>
                <a:t>Task-Oriented ChatBot</a:t>
              </a:r>
              <a:endParaRPr b="1" sz="2300"/>
            </a:p>
          </p:txBody>
        </p:sp>
        <p:sp>
          <p:nvSpPr>
            <p:cNvPr id="144" name="Google Shape;144;p28"/>
            <p:cNvSpPr/>
            <p:nvPr/>
          </p:nvSpPr>
          <p:spPr>
            <a:xfrm>
              <a:off x="3757500" y="4892975"/>
              <a:ext cx="1629000" cy="1060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300"/>
                <a:t>USER</a:t>
              </a:r>
              <a:endParaRPr b="1" sz="2300"/>
            </a:p>
          </p:txBody>
        </p:sp>
        <p:cxnSp>
          <p:nvCxnSpPr>
            <p:cNvPr id="145" name="Google Shape;145;p28"/>
            <p:cNvCxnSpPr>
              <a:stCxn id="143" idx="3"/>
              <a:endCxn id="144" idx="3"/>
            </p:cNvCxnSpPr>
            <p:nvPr/>
          </p:nvCxnSpPr>
          <p:spPr>
            <a:xfrm flipH="1">
              <a:off x="5386500" y="2874250"/>
              <a:ext cx="803400" cy="2548800"/>
            </a:xfrm>
            <a:prstGeom prst="curvedConnector3">
              <a:avLst>
                <a:gd fmla="val -114775" name="adj1"/>
              </a:avLst>
            </a:prstGeom>
            <a:noFill/>
            <a:ln cap="flat" cmpd="sng" w="28575">
              <a:solidFill>
                <a:schemeClr val="dk2"/>
              </a:solidFill>
              <a:prstDash val="solid"/>
              <a:round/>
              <a:headEnd len="med" w="med" type="none"/>
              <a:tailEnd len="med" w="med" type="triangle"/>
            </a:ln>
          </p:spPr>
        </p:cxnSp>
        <p:cxnSp>
          <p:nvCxnSpPr>
            <p:cNvPr id="146" name="Google Shape;146;p28"/>
            <p:cNvCxnSpPr>
              <a:endCxn id="143" idx="1"/>
            </p:cNvCxnSpPr>
            <p:nvPr/>
          </p:nvCxnSpPr>
          <p:spPr>
            <a:xfrm flipH="1" rot="5400000">
              <a:off x="2081400" y="3746950"/>
              <a:ext cx="2548800" cy="803400"/>
            </a:xfrm>
            <a:prstGeom prst="curvedConnector4">
              <a:avLst>
                <a:gd fmla="val 8982" name="adj1"/>
                <a:gd fmla="val 220273" name="adj2"/>
              </a:avLst>
            </a:prstGeom>
            <a:noFill/>
            <a:ln cap="flat" cmpd="sng" w="28575">
              <a:solidFill>
                <a:schemeClr val="dk2"/>
              </a:solidFill>
              <a:prstDash val="solid"/>
              <a:round/>
              <a:headEnd len="med" w="med" type="none"/>
              <a:tailEnd len="med" w="med" type="triangle"/>
            </a:ln>
          </p:spPr>
        </p:cxnSp>
        <p:sp>
          <p:nvSpPr>
            <p:cNvPr id="147" name="Google Shape;147;p28"/>
            <p:cNvSpPr txBox="1"/>
            <p:nvPr/>
          </p:nvSpPr>
          <p:spPr>
            <a:xfrm>
              <a:off x="3644450" y="3489313"/>
              <a:ext cx="1822500" cy="9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800"/>
                <a:t>book tickets,</a:t>
              </a:r>
              <a:endParaRPr b="1" sz="1800"/>
            </a:p>
            <a:p>
              <a:pPr indent="0" lvl="0" marL="0" rtl="0" algn="l">
                <a:spcBef>
                  <a:spcPts val="0"/>
                </a:spcBef>
                <a:spcAft>
                  <a:spcPts val="0"/>
                </a:spcAft>
                <a:buNone/>
              </a:pPr>
              <a:r>
                <a:rPr b="1" lang="zh-TW" sz="1800"/>
                <a:t>order meals,</a:t>
              </a:r>
              <a:endParaRPr b="1" sz="1800"/>
            </a:p>
            <a:p>
              <a:pPr indent="0" lvl="0" marL="0" rtl="0" algn="l">
                <a:spcBef>
                  <a:spcPts val="0"/>
                </a:spcBef>
                <a:spcAft>
                  <a:spcPts val="0"/>
                </a:spcAft>
                <a:buNone/>
              </a:pPr>
              <a:r>
                <a:rPr b="1" lang="zh-TW" sz="1800"/>
                <a:t>fix bugs,</a:t>
              </a:r>
              <a:endParaRPr b="1" sz="1800"/>
            </a:p>
            <a:p>
              <a:pPr indent="0" lvl="0" marL="0" rtl="0" algn="l">
                <a:spcBef>
                  <a:spcPts val="0"/>
                </a:spcBef>
                <a:spcAft>
                  <a:spcPts val="0"/>
                </a:spcAft>
                <a:buNone/>
              </a:pPr>
              <a:r>
                <a:rPr b="1" lang="zh-TW" sz="1800"/>
                <a:t>...</a:t>
              </a:r>
              <a:endParaRPr b="1" sz="1800"/>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64"/>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Actor-Critic for Sequence Prediction</a:t>
            </a:r>
            <a:endParaRPr/>
          </a:p>
        </p:txBody>
      </p:sp>
      <p:sp>
        <p:nvSpPr>
          <p:cNvPr id="700" name="Google Shape;700;p64"/>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2400"/>
          </a:p>
        </p:txBody>
      </p:sp>
      <p:pic>
        <p:nvPicPr>
          <p:cNvPr id="701" name="Google Shape;701;p64"/>
          <p:cNvPicPr preferRelativeResize="0"/>
          <p:nvPr/>
        </p:nvPicPr>
        <p:blipFill rotWithShape="1">
          <a:blip r:embed="rId3">
            <a:alphaModFix/>
          </a:blip>
          <a:srcRect b="44443" l="30719" r="27031" t="30230"/>
          <a:stretch/>
        </p:blipFill>
        <p:spPr>
          <a:xfrm>
            <a:off x="1699350" y="3577400"/>
            <a:ext cx="5745298" cy="1937174"/>
          </a:xfrm>
          <a:prstGeom prst="rect">
            <a:avLst/>
          </a:prstGeom>
          <a:noFill/>
          <a:ln>
            <a:noFill/>
          </a:ln>
        </p:spPr>
      </p:pic>
      <p:pic>
        <p:nvPicPr>
          <p:cNvPr id="702" name="Google Shape;702;p64"/>
          <p:cNvPicPr preferRelativeResize="0"/>
          <p:nvPr/>
        </p:nvPicPr>
        <p:blipFill rotWithShape="1">
          <a:blip r:embed="rId4">
            <a:alphaModFix/>
          </a:blip>
          <a:srcRect b="30163" l="35344" r="31295" t="59012"/>
          <a:stretch/>
        </p:blipFill>
        <p:spPr>
          <a:xfrm>
            <a:off x="1696338" y="2167150"/>
            <a:ext cx="5751336" cy="10495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65"/>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Actor-Critic for Sequence Prediction</a:t>
            </a:r>
            <a:endParaRPr/>
          </a:p>
          <a:p>
            <a:pPr indent="0" lvl="0" marL="0" rtl="0" algn="l">
              <a:spcBef>
                <a:spcPts val="0"/>
              </a:spcBef>
              <a:spcAft>
                <a:spcPts val="0"/>
              </a:spcAft>
              <a:buNone/>
            </a:pPr>
            <a:r>
              <a:t/>
            </a:r>
            <a:endParaRPr/>
          </a:p>
        </p:txBody>
      </p:sp>
      <p:sp>
        <p:nvSpPr>
          <p:cNvPr id="708" name="Google Shape;708;p65"/>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2"/>
              </a:buClr>
              <a:buSzPts val="2400"/>
              <a:buFont typeface="Open Sans"/>
              <a:buChar char="●"/>
            </a:pPr>
            <a:r>
              <a:rPr lang="zh-TW" sz="2000"/>
              <a:t>critic RNN</a:t>
            </a:r>
            <a:endParaRPr sz="2000"/>
          </a:p>
          <a:p>
            <a:pPr indent="-381000" lvl="0" marL="457200" rtl="0" algn="l">
              <a:spcBef>
                <a:spcPts val="0"/>
              </a:spcBef>
              <a:spcAft>
                <a:spcPts val="0"/>
              </a:spcAft>
              <a:buSzPts val="2400"/>
              <a:buChar char="●"/>
            </a:pPr>
            <a:r>
              <a:rPr lang="zh-TW" sz="2400"/>
              <a:t>Temporal-difference learning</a:t>
            </a:r>
            <a:endParaRPr sz="2400"/>
          </a:p>
          <a:p>
            <a:pPr indent="-381000" lvl="1" marL="914400" rtl="0" algn="l">
              <a:spcBef>
                <a:spcPts val="0"/>
              </a:spcBef>
              <a:spcAft>
                <a:spcPts val="0"/>
              </a:spcAft>
              <a:buSzPts val="2400"/>
              <a:buChar char="○"/>
            </a:pPr>
            <a:r>
              <a:rPr lang="zh-TW" sz="2000"/>
              <a:t>target of critic</a:t>
            </a:r>
            <a:endParaRPr sz="2000"/>
          </a:p>
          <a:p>
            <a:pPr indent="-355600" lvl="1" marL="914400" rtl="0" algn="l">
              <a:spcBef>
                <a:spcPts val="0"/>
              </a:spcBef>
              <a:spcAft>
                <a:spcPts val="0"/>
              </a:spcAft>
              <a:buSzPts val="2000"/>
              <a:buChar char="○"/>
            </a:pPr>
            <a:r>
              <a:rPr lang="zh-TW" sz="2000"/>
              <a:t> </a:t>
            </a:r>
            <a:endParaRPr sz="2000"/>
          </a:p>
          <a:p>
            <a:pPr indent="-355600" lvl="1" marL="914400" rtl="0" algn="l">
              <a:spcBef>
                <a:spcPts val="0"/>
              </a:spcBef>
              <a:spcAft>
                <a:spcPts val="0"/>
              </a:spcAft>
              <a:buSzPts val="2000"/>
              <a:buChar char="○"/>
            </a:pPr>
            <a:r>
              <a:rPr lang="zh-TW" sz="2000"/>
              <a:t>compare with Monte-Carlo : </a:t>
            </a:r>
            <a:endParaRPr sz="2000"/>
          </a:p>
          <a:p>
            <a:pPr indent="-381000" lvl="0" marL="457200" rtl="0" algn="l">
              <a:spcBef>
                <a:spcPts val="0"/>
              </a:spcBef>
              <a:spcAft>
                <a:spcPts val="0"/>
              </a:spcAft>
              <a:buSzPts val="2400"/>
              <a:buChar char="●"/>
            </a:pPr>
            <a:r>
              <a:rPr lang="zh-TW" sz="2400"/>
              <a:t>Apply deep RL techniques</a:t>
            </a:r>
            <a:endParaRPr sz="2400"/>
          </a:p>
          <a:p>
            <a:pPr indent="-355600" lvl="1" marL="914400" rtl="0" algn="l">
              <a:spcBef>
                <a:spcPts val="0"/>
              </a:spcBef>
              <a:spcAft>
                <a:spcPts val="0"/>
              </a:spcAft>
              <a:buSzPts val="2000"/>
              <a:buChar char="○"/>
            </a:pPr>
            <a:r>
              <a:rPr lang="zh-TW" sz="2000"/>
              <a:t>target network       to estimate</a:t>
            </a:r>
            <a:endParaRPr sz="2000"/>
          </a:p>
          <a:p>
            <a:pPr indent="-381000" lvl="1" marL="914400" rtl="0" algn="l">
              <a:spcBef>
                <a:spcPts val="0"/>
              </a:spcBef>
              <a:spcAft>
                <a:spcPts val="0"/>
              </a:spcAft>
              <a:buSzPts val="2400"/>
              <a:buChar char="○"/>
            </a:pPr>
            <a:r>
              <a:rPr lang="zh-TW" sz="2000"/>
              <a:t>delayed actor</a:t>
            </a:r>
            <a:r>
              <a:rPr lang="zh-TW" sz="2400"/>
              <a:t> </a:t>
            </a:r>
            <a:endParaRPr sz="2400"/>
          </a:p>
          <a:p>
            <a:pPr indent="-355600" lvl="1" marL="914400" rtl="0" algn="l">
              <a:spcBef>
                <a:spcPts val="0"/>
              </a:spcBef>
              <a:spcAft>
                <a:spcPts val="0"/>
              </a:spcAft>
              <a:buSzPts val="2000"/>
              <a:buChar char="○"/>
            </a:pPr>
            <a:r>
              <a:rPr lang="zh-TW" sz="2000"/>
              <a:t>or target critic and target actor in DDPG</a:t>
            </a:r>
            <a:endParaRPr sz="2000"/>
          </a:p>
        </p:txBody>
      </p:sp>
      <p:pic>
        <p:nvPicPr>
          <p:cNvPr id="709" name="Google Shape;709;p65"/>
          <p:cNvPicPr preferRelativeResize="0"/>
          <p:nvPr/>
        </p:nvPicPr>
        <p:blipFill rotWithShape="1">
          <a:blip r:embed="rId3">
            <a:alphaModFix/>
          </a:blip>
          <a:srcRect b="30704" l="42100" r="25596" t="65156"/>
          <a:stretch/>
        </p:blipFill>
        <p:spPr>
          <a:xfrm>
            <a:off x="1358226" y="3037600"/>
            <a:ext cx="5067926" cy="365299"/>
          </a:xfrm>
          <a:prstGeom prst="rect">
            <a:avLst/>
          </a:prstGeom>
          <a:noFill/>
          <a:ln>
            <a:noFill/>
          </a:ln>
        </p:spPr>
      </p:pic>
      <p:pic>
        <p:nvPicPr>
          <p:cNvPr id="710" name="Google Shape;710;p65"/>
          <p:cNvPicPr preferRelativeResize="0"/>
          <p:nvPr/>
        </p:nvPicPr>
        <p:blipFill>
          <a:blip r:embed="rId4">
            <a:alphaModFix/>
          </a:blip>
          <a:stretch>
            <a:fillRect/>
          </a:stretch>
        </p:blipFill>
        <p:spPr>
          <a:xfrm>
            <a:off x="3154328" y="4144237"/>
            <a:ext cx="340422" cy="406475"/>
          </a:xfrm>
          <a:prstGeom prst="rect">
            <a:avLst/>
          </a:prstGeom>
          <a:noFill/>
          <a:ln>
            <a:noFill/>
          </a:ln>
        </p:spPr>
      </p:pic>
      <p:pic>
        <p:nvPicPr>
          <p:cNvPr id="711" name="Google Shape;711;p65"/>
          <p:cNvPicPr preferRelativeResize="0"/>
          <p:nvPr/>
        </p:nvPicPr>
        <p:blipFill>
          <a:blip r:embed="rId5">
            <a:alphaModFix/>
          </a:blip>
          <a:stretch>
            <a:fillRect/>
          </a:stretch>
        </p:blipFill>
        <p:spPr>
          <a:xfrm>
            <a:off x="4928550" y="4201876"/>
            <a:ext cx="276650" cy="291211"/>
          </a:xfrm>
          <a:prstGeom prst="rect">
            <a:avLst/>
          </a:prstGeom>
          <a:noFill/>
          <a:ln>
            <a:noFill/>
          </a:ln>
        </p:spPr>
      </p:pic>
      <p:pic>
        <p:nvPicPr>
          <p:cNvPr id="712" name="Google Shape;712;p65"/>
          <p:cNvPicPr preferRelativeResize="0"/>
          <p:nvPr/>
        </p:nvPicPr>
        <p:blipFill rotWithShape="1">
          <a:blip r:embed="rId6">
            <a:alphaModFix/>
          </a:blip>
          <a:srcRect b="64865" l="45168" r="39124" t="30589"/>
          <a:stretch/>
        </p:blipFill>
        <p:spPr>
          <a:xfrm>
            <a:off x="4764975" y="3402900"/>
            <a:ext cx="2243947" cy="365299"/>
          </a:xfrm>
          <a:prstGeom prst="rect">
            <a:avLst/>
          </a:prstGeom>
          <a:noFill/>
          <a:ln>
            <a:noFill/>
          </a:ln>
        </p:spPr>
      </p:pic>
      <p:pic>
        <p:nvPicPr>
          <p:cNvPr id="713" name="Google Shape;713;p65"/>
          <p:cNvPicPr preferRelativeResize="0"/>
          <p:nvPr/>
        </p:nvPicPr>
        <p:blipFill>
          <a:blip r:embed="rId5">
            <a:alphaModFix/>
          </a:blip>
          <a:stretch>
            <a:fillRect/>
          </a:stretch>
        </p:blipFill>
        <p:spPr>
          <a:xfrm>
            <a:off x="3043575" y="2686201"/>
            <a:ext cx="276650" cy="291211"/>
          </a:xfrm>
          <a:prstGeom prst="rect">
            <a:avLst/>
          </a:prstGeom>
          <a:noFill/>
          <a:ln>
            <a:noFill/>
          </a:ln>
        </p:spPr>
      </p:pic>
      <p:pic>
        <p:nvPicPr>
          <p:cNvPr id="714" name="Google Shape;714;p65"/>
          <p:cNvPicPr preferRelativeResize="0"/>
          <p:nvPr/>
        </p:nvPicPr>
        <p:blipFill>
          <a:blip r:embed="rId7">
            <a:alphaModFix/>
          </a:blip>
          <a:stretch>
            <a:fillRect/>
          </a:stretch>
        </p:blipFill>
        <p:spPr>
          <a:xfrm>
            <a:off x="2136675" y="1788674"/>
            <a:ext cx="1296771" cy="365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66"/>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Actor-Critic for Sequence Prediction</a:t>
            </a:r>
            <a:endParaRPr/>
          </a:p>
          <a:p>
            <a:pPr indent="0" lvl="0" marL="0" rtl="0" algn="l">
              <a:spcBef>
                <a:spcPts val="0"/>
              </a:spcBef>
              <a:spcAft>
                <a:spcPts val="0"/>
              </a:spcAft>
              <a:buNone/>
            </a:pPr>
            <a:r>
              <a:t/>
            </a:r>
            <a:endParaRPr/>
          </a:p>
        </p:txBody>
      </p:sp>
      <p:sp>
        <p:nvSpPr>
          <p:cNvPr id="720" name="Google Shape;720;p66"/>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TW" sz="2400"/>
              <a:t>Dealing with large action spaces</a:t>
            </a:r>
            <a:endParaRPr sz="2400"/>
          </a:p>
          <a:p>
            <a:pPr indent="-355600" lvl="1" marL="914400" rtl="0" algn="l">
              <a:spcBef>
                <a:spcPts val="0"/>
              </a:spcBef>
              <a:spcAft>
                <a:spcPts val="0"/>
              </a:spcAft>
              <a:buSzPts val="2000"/>
              <a:buChar char="○"/>
            </a:pPr>
            <a:r>
              <a:rPr lang="zh-TW" sz="2000"/>
              <a:t>rare actions can be severely overestimated</a:t>
            </a:r>
            <a:endParaRPr sz="2000"/>
          </a:p>
          <a:p>
            <a:pPr indent="-355600" lvl="1" marL="914400" rtl="0" algn="l">
              <a:spcBef>
                <a:spcPts val="0"/>
              </a:spcBef>
              <a:spcAft>
                <a:spcPts val="0"/>
              </a:spcAft>
              <a:buSzPts val="2000"/>
              <a:buChar char="○"/>
            </a:pPr>
            <a:r>
              <a:rPr lang="zh-TW" sz="2000"/>
              <a:t>penalized term :</a:t>
            </a:r>
            <a:endParaRPr sz="2000"/>
          </a:p>
          <a:p>
            <a:pPr indent="0" lvl="0" marL="457200" rtl="0" algn="l">
              <a:spcBef>
                <a:spcPts val="1600"/>
              </a:spcBef>
              <a:spcAft>
                <a:spcPts val="0"/>
              </a:spcAft>
              <a:buNone/>
            </a:pPr>
            <a:r>
              <a:t/>
            </a:r>
            <a:endParaRPr sz="2000"/>
          </a:p>
          <a:p>
            <a:pPr indent="-381000" lvl="0" marL="457200" rtl="0" algn="l">
              <a:spcBef>
                <a:spcPts val="1600"/>
              </a:spcBef>
              <a:spcAft>
                <a:spcPts val="0"/>
              </a:spcAft>
              <a:buSzPts val="2400"/>
              <a:buChar char="●"/>
            </a:pPr>
            <a:r>
              <a:rPr lang="zh-TW" sz="2400"/>
              <a:t>Reward shaping</a:t>
            </a:r>
            <a:endParaRPr sz="2400"/>
          </a:p>
          <a:p>
            <a:pPr indent="-355600" lvl="1" marL="914400" rtl="0" algn="l">
              <a:spcBef>
                <a:spcPts val="0"/>
              </a:spcBef>
              <a:spcAft>
                <a:spcPts val="0"/>
              </a:spcAft>
              <a:buSzPts val="2000"/>
              <a:buChar char="○"/>
            </a:pPr>
            <a:r>
              <a:rPr lang="zh-TW" sz="2000"/>
              <a:t>compute score values for all prefixes</a:t>
            </a:r>
            <a:endParaRPr sz="2000"/>
          </a:p>
          <a:p>
            <a:pPr indent="-355600" lvl="2" marL="1371600" rtl="0" algn="l">
              <a:spcBef>
                <a:spcPts val="0"/>
              </a:spcBef>
              <a:spcAft>
                <a:spcPts val="0"/>
              </a:spcAft>
              <a:buSzPts val="2000"/>
              <a:buChar char="■"/>
            </a:pPr>
            <a:r>
              <a:rPr lang="zh-TW" sz="2000"/>
              <a:t> </a:t>
            </a:r>
            <a:endParaRPr sz="2000"/>
          </a:p>
          <a:p>
            <a:pPr indent="-355600" lvl="1" marL="914400" rtl="0" algn="l">
              <a:spcBef>
                <a:spcPts val="0"/>
              </a:spcBef>
              <a:spcAft>
                <a:spcPts val="0"/>
              </a:spcAft>
              <a:buSzPts val="2000"/>
              <a:buChar char="○"/>
            </a:pPr>
            <a:r>
              <a:t/>
            </a:r>
            <a:endParaRPr sz="2000"/>
          </a:p>
        </p:txBody>
      </p:sp>
      <p:pic>
        <p:nvPicPr>
          <p:cNvPr id="721" name="Google Shape;721;p66"/>
          <p:cNvPicPr preferRelativeResize="0"/>
          <p:nvPr/>
        </p:nvPicPr>
        <p:blipFill rotWithShape="1">
          <a:blip r:embed="rId3">
            <a:alphaModFix/>
          </a:blip>
          <a:srcRect b="52523" l="33603" r="29017" t="37087"/>
          <a:stretch/>
        </p:blipFill>
        <p:spPr>
          <a:xfrm>
            <a:off x="2257800" y="2876025"/>
            <a:ext cx="4628400" cy="723676"/>
          </a:xfrm>
          <a:prstGeom prst="rect">
            <a:avLst/>
          </a:prstGeom>
          <a:noFill/>
          <a:ln>
            <a:noFill/>
          </a:ln>
        </p:spPr>
      </p:pic>
      <p:pic>
        <p:nvPicPr>
          <p:cNvPr id="722" name="Google Shape;722;p66"/>
          <p:cNvPicPr preferRelativeResize="0"/>
          <p:nvPr/>
        </p:nvPicPr>
        <p:blipFill rotWithShape="1">
          <a:blip r:embed="rId4">
            <a:alphaModFix/>
          </a:blip>
          <a:srcRect b="57435" l="17816" r="56737" t="38223"/>
          <a:stretch/>
        </p:blipFill>
        <p:spPr>
          <a:xfrm>
            <a:off x="1358225" y="4401300"/>
            <a:ext cx="4007923" cy="384626"/>
          </a:xfrm>
          <a:prstGeom prst="rect">
            <a:avLst/>
          </a:prstGeom>
          <a:noFill/>
          <a:ln>
            <a:noFill/>
          </a:ln>
        </p:spPr>
      </p:pic>
      <p:pic>
        <p:nvPicPr>
          <p:cNvPr id="723" name="Google Shape;723;p66"/>
          <p:cNvPicPr preferRelativeResize="0"/>
          <p:nvPr/>
        </p:nvPicPr>
        <p:blipFill rotWithShape="1">
          <a:blip r:embed="rId5">
            <a:alphaModFix/>
          </a:blip>
          <a:srcRect b="53904" l="40254" r="31620" t="42199"/>
          <a:stretch/>
        </p:blipFill>
        <p:spPr>
          <a:xfrm>
            <a:off x="1302600" y="4785925"/>
            <a:ext cx="5789198" cy="4510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67"/>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7"/>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30" name="Google Shape;730;p67"/>
          <p:cNvPicPr preferRelativeResize="0"/>
          <p:nvPr/>
        </p:nvPicPr>
        <p:blipFill rotWithShape="1">
          <a:blip r:embed="rId3">
            <a:alphaModFix/>
          </a:blip>
          <a:srcRect b="3602" l="32142" r="19522" t="16159"/>
          <a:stretch/>
        </p:blipFill>
        <p:spPr>
          <a:xfrm>
            <a:off x="1291450" y="263400"/>
            <a:ext cx="6659501" cy="62179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68"/>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Actor-Critic for Sequence Prediction</a:t>
            </a:r>
            <a:endParaRPr/>
          </a:p>
          <a:p>
            <a:pPr indent="0" lvl="0" marL="0" rtl="0" algn="l">
              <a:spcBef>
                <a:spcPts val="0"/>
              </a:spcBef>
              <a:spcAft>
                <a:spcPts val="0"/>
              </a:spcAft>
              <a:buNone/>
            </a:pPr>
            <a:r>
              <a:t/>
            </a:r>
            <a:endParaRPr/>
          </a:p>
        </p:txBody>
      </p:sp>
      <p:sp>
        <p:nvSpPr>
          <p:cNvPr id="736" name="Google Shape;736;p68"/>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TW" sz="2400"/>
              <a:t>Pre-training</a:t>
            </a:r>
            <a:endParaRPr sz="2400"/>
          </a:p>
        </p:txBody>
      </p:sp>
      <p:pic>
        <p:nvPicPr>
          <p:cNvPr id="737" name="Google Shape;737;p68"/>
          <p:cNvPicPr preferRelativeResize="0"/>
          <p:nvPr/>
        </p:nvPicPr>
        <p:blipFill rotWithShape="1">
          <a:blip r:embed="rId3">
            <a:alphaModFix/>
          </a:blip>
          <a:srcRect b="45009" l="32264" r="20007" t="36653"/>
          <a:stretch/>
        </p:blipFill>
        <p:spPr>
          <a:xfrm>
            <a:off x="124740" y="2286002"/>
            <a:ext cx="8894525" cy="19223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69"/>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Baseline Function</a:t>
            </a:r>
            <a:endParaRPr/>
          </a:p>
        </p:txBody>
      </p:sp>
      <p:sp>
        <p:nvSpPr>
          <p:cNvPr id="743" name="Google Shape;743;p69"/>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81000" lvl="0" marL="457200" rtl="0" algn="l">
              <a:spcBef>
                <a:spcPts val="1600"/>
              </a:spcBef>
              <a:spcAft>
                <a:spcPts val="0"/>
              </a:spcAft>
              <a:buSzPts val="2400"/>
              <a:buChar char="●"/>
            </a:pPr>
            <a:r>
              <a:rPr b="1" lang="zh-TW" sz="2400"/>
              <a:t>constant</a:t>
            </a:r>
            <a:endParaRPr b="1" sz="2400"/>
          </a:p>
          <a:p>
            <a:pPr indent="-381000" lvl="1" marL="914400" rtl="0" algn="l">
              <a:spcBef>
                <a:spcPts val="0"/>
              </a:spcBef>
              <a:spcAft>
                <a:spcPts val="0"/>
              </a:spcAft>
              <a:buSzPts val="2400"/>
              <a:buChar char="○"/>
            </a:pPr>
            <a:r>
              <a:rPr lang="zh-TW" sz="2400"/>
              <a:t>choose a pre-defined scalar</a:t>
            </a:r>
            <a:endParaRPr sz="2400"/>
          </a:p>
          <a:p>
            <a:pPr indent="-381000" lvl="0" marL="457200" rtl="0" algn="l">
              <a:spcBef>
                <a:spcPts val="0"/>
              </a:spcBef>
              <a:spcAft>
                <a:spcPts val="0"/>
              </a:spcAft>
              <a:buSzPts val="2400"/>
              <a:buChar char="●"/>
            </a:pPr>
            <a:r>
              <a:rPr b="1" lang="zh-TW" sz="2400"/>
              <a:t>average</a:t>
            </a:r>
            <a:endParaRPr b="1" sz="2400"/>
          </a:p>
          <a:p>
            <a:pPr indent="-381000" lvl="1" marL="914400" rtl="0" algn="l">
              <a:spcBef>
                <a:spcPts val="0"/>
              </a:spcBef>
              <a:spcAft>
                <a:spcPts val="0"/>
              </a:spcAft>
              <a:buSzPts val="2400"/>
              <a:buChar char="○"/>
            </a:pPr>
            <a:r>
              <a:rPr lang="zh-TW" sz="2400"/>
              <a:t>the average value of other rewards</a:t>
            </a:r>
            <a:endParaRPr sz="2400"/>
          </a:p>
          <a:p>
            <a:pPr indent="-381000" lvl="0" marL="457200" rtl="0" algn="l">
              <a:spcBef>
                <a:spcPts val="0"/>
              </a:spcBef>
              <a:spcAft>
                <a:spcPts val="0"/>
              </a:spcAft>
              <a:buSzPts val="2400"/>
              <a:buChar char="●"/>
            </a:pPr>
            <a:r>
              <a:rPr b="1" lang="zh-TW" sz="2400"/>
              <a:t>argmax</a:t>
            </a:r>
            <a:endParaRPr b="1" sz="2400"/>
          </a:p>
          <a:p>
            <a:pPr indent="-381000" lvl="1" marL="914400" rtl="0" algn="l">
              <a:spcBef>
                <a:spcPts val="0"/>
              </a:spcBef>
              <a:spcAft>
                <a:spcPts val="0"/>
              </a:spcAft>
              <a:buSzPts val="2400"/>
              <a:buChar char="○"/>
            </a:pPr>
            <a:r>
              <a:rPr lang="zh-TW" sz="2400"/>
              <a:t>choose b as the reward of sentence generated by argmax of each time step</a:t>
            </a:r>
            <a:endParaRPr sz="2400"/>
          </a:p>
        </p:txBody>
      </p:sp>
      <p:pic>
        <p:nvPicPr>
          <p:cNvPr id="744" name="Google Shape;744;p69"/>
          <p:cNvPicPr preferRelativeResize="0"/>
          <p:nvPr/>
        </p:nvPicPr>
        <p:blipFill>
          <a:blip r:embed="rId3">
            <a:alphaModFix/>
          </a:blip>
          <a:stretch>
            <a:fillRect/>
          </a:stretch>
        </p:blipFill>
        <p:spPr>
          <a:xfrm>
            <a:off x="425950" y="1767100"/>
            <a:ext cx="5524500" cy="361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70"/>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Submission</a:t>
            </a:r>
            <a:endParaRPr/>
          </a:p>
        </p:txBody>
      </p:sp>
      <p:sp>
        <p:nvSpPr>
          <p:cNvPr id="750" name="Google Shape;750;p70"/>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666666"/>
              </a:buClr>
              <a:buSzPts val="2400"/>
              <a:buFont typeface="Source Code Pro"/>
              <a:buChar char="●"/>
            </a:pPr>
            <a:r>
              <a:rPr lang="zh-TW" sz="2400">
                <a:solidFill>
                  <a:srgbClr val="FF0000"/>
                </a:solidFill>
              </a:rPr>
              <a:t>Only </a:t>
            </a:r>
            <a:r>
              <a:rPr b="1" lang="zh-TW" sz="2400">
                <a:solidFill>
                  <a:srgbClr val="FF0000"/>
                </a:solidFill>
              </a:rPr>
              <a:t>Python</a:t>
            </a:r>
            <a:r>
              <a:rPr lang="zh-TW" sz="2400">
                <a:solidFill>
                  <a:srgbClr val="FF0000"/>
                </a:solidFill>
              </a:rPr>
              <a:t> with </a:t>
            </a:r>
            <a:r>
              <a:rPr b="1" lang="zh-TW" sz="2400">
                <a:solidFill>
                  <a:srgbClr val="FF0000"/>
                </a:solidFill>
              </a:rPr>
              <a:t>Tensorflow r1.0</a:t>
            </a:r>
            <a:endParaRPr sz="2400">
              <a:solidFill>
                <a:srgbClr val="FF0000"/>
              </a:solidFill>
            </a:endParaRPr>
          </a:p>
          <a:p>
            <a:pPr indent="-342900" lvl="1" marL="914400" rtl="0" algn="l">
              <a:spcBef>
                <a:spcPts val="0"/>
              </a:spcBef>
              <a:spcAft>
                <a:spcPts val="0"/>
              </a:spcAft>
              <a:buClr>
                <a:srgbClr val="666666"/>
              </a:buClr>
              <a:buSzPts val="1800"/>
              <a:buFont typeface="Source Code Pro"/>
              <a:buChar char="○"/>
            </a:pPr>
            <a:r>
              <a:rPr lang="zh-TW" sz="1800"/>
              <a:t>You are allowed to use any tool to process text</a:t>
            </a:r>
            <a:endParaRPr sz="1800"/>
          </a:p>
          <a:p>
            <a:pPr indent="-342900" lvl="1" marL="914400" rtl="0" algn="l">
              <a:spcBef>
                <a:spcPts val="0"/>
              </a:spcBef>
              <a:spcAft>
                <a:spcPts val="0"/>
              </a:spcAft>
              <a:buSzPts val="1800"/>
              <a:buChar char="○"/>
            </a:pPr>
            <a:r>
              <a:rPr lang="zh-TW" sz="1800"/>
              <a:t>You are allowed to use any data you collect</a:t>
            </a:r>
            <a:endParaRPr sz="1800"/>
          </a:p>
          <a:p>
            <a:pPr indent="-381000" lvl="0" marL="457200" rtl="0" algn="l">
              <a:spcBef>
                <a:spcPts val="0"/>
              </a:spcBef>
              <a:spcAft>
                <a:spcPts val="0"/>
              </a:spcAft>
              <a:buSzPts val="2400"/>
              <a:buChar char="●"/>
            </a:pPr>
            <a:r>
              <a:rPr lang="zh-TW" sz="2400"/>
              <a:t>Deadline: </a:t>
            </a:r>
            <a:r>
              <a:rPr b="1" lang="zh-TW" sz="2400">
                <a:solidFill>
                  <a:srgbClr val="FF0000"/>
                </a:solidFill>
              </a:rPr>
              <a:t>6/8(Thu.) 23:59:59 (UTC+8)</a:t>
            </a:r>
            <a:endParaRPr b="1" sz="2400">
              <a:solidFill>
                <a:srgbClr val="FF0000"/>
              </a:solidFill>
            </a:endParaRPr>
          </a:p>
          <a:p>
            <a:pPr indent="-381000" lvl="0" marL="457200" rtl="0" algn="l">
              <a:spcBef>
                <a:spcPts val="0"/>
              </a:spcBef>
              <a:spcAft>
                <a:spcPts val="0"/>
              </a:spcAft>
              <a:buSzPts val="2400"/>
              <a:buChar char="●"/>
            </a:pPr>
            <a:r>
              <a:rPr b="1" lang="zh-TW" sz="2400">
                <a:solidFill>
                  <a:srgbClr val="4A86E8"/>
                </a:solidFill>
              </a:rPr>
              <a:t>MLDS2017/hw4</a:t>
            </a:r>
            <a:r>
              <a:rPr lang="zh-TW" sz="2400"/>
              <a:t> should contain following files</a:t>
            </a:r>
            <a:endParaRPr sz="2400"/>
          </a:p>
          <a:p>
            <a:pPr indent="-342900" lvl="1" marL="914400" rtl="0" algn="l">
              <a:spcBef>
                <a:spcPts val="0"/>
              </a:spcBef>
              <a:spcAft>
                <a:spcPts val="0"/>
              </a:spcAft>
              <a:buClr>
                <a:srgbClr val="FF0000"/>
              </a:buClr>
              <a:buSzPts val="1800"/>
              <a:buChar char="○"/>
            </a:pPr>
            <a:r>
              <a:rPr b="1" lang="zh-TW" sz="1800">
                <a:solidFill>
                  <a:srgbClr val="FF0000"/>
                </a:solidFill>
              </a:rPr>
              <a:t>run.sh, sample_input.txt, sample_output_[S2S, RL, BEST].txt, report.pdf ...</a:t>
            </a:r>
            <a:endParaRPr b="1" sz="1800">
              <a:solidFill>
                <a:srgbClr val="FF0000"/>
              </a:solidFill>
            </a:endParaRPr>
          </a:p>
          <a:p>
            <a:pPr indent="-342900" lvl="1" marL="914400" rtl="0" algn="l">
              <a:spcBef>
                <a:spcPts val="0"/>
              </a:spcBef>
              <a:spcAft>
                <a:spcPts val="0"/>
              </a:spcAft>
              <a:buClr>
                <a:srgbClr val="FF0000"/>
              </a:buClr>
              <a:buSzPts val="1800"/>
              <a:buChar char="○"/>
            </a:pPr>
            <a:r>
              <a:rPr lang="zh-TW" sz="1800"/>
              <a:t>bash run.sh [S2S, RL, BEST] [INPUT_FILE] [OUTPUT_FILE] </a:t>
            </a:r>
            <a:endParaRPr sz="1800"/>
          </a:p>
          <a:p>
            <a:pPr indent="-381000" lvl="0" marL="457200" rtl="0" algn="l">
              <a:spcBef>
                <a:spcPts val="0"/>
              </a:spcBef>
              <a:spcAft>
                <a:spcPts val="0"/>
              </a:spcAft>
              <a:buSzPts val="2400"/>
              <a:buChar char="●"/>
            </a:pPr>
            <a:r>
              <a:rPr lang="zh-TW" sz="2400"/>
              <a:t>TAs will run your run.sh to generate responses</a:t>
            </a:r>
            <a:endParaRPr sz="2400"/>
          </a:p>
          <a:p>
            <a:pPr indent="-342900" lvl="1" marL="914400" rtl="0" algn="l">
              <a:spcBef>
                <a:spcPts val="0"/>
              </a:spcBef>
              <a:spcAft>
                <a:spcPts val="0"/>
              </a:spcAft>
              <a:buSzPts val="1800"/>
              <a:buChar char="○"/>
            </a:pPr>
            <a:r>
              <a:rPr lang="zh-TW" sz="1800"/>
              <a:t>run.sh must output in </a:t>
            </a:r>
            <a:r>
              <a:rPr b="1" lang="zh-TW" sz="1800">
                <a:solidFill>
                  <a:srgbClr val="FF0000"/>
                </a:solidFill>
              </a:rPr>
              <a:t>10 minutes</a:t>
            </a:r>
            <a:r>
              <a:rPr lang="zh-TW" sz="1800"/>
              <a:t>.</a:t>
            </a:r>
            <a:endParaRPr sz="1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71"/>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Submission(.txt)</a:t>
            </a:r>
            <a:endParaRPr/>
          </a:p>
        </p:txBody>
      </p:sp>
      <p:sp>
        <p:nvSpPr>
          <p:cNvPr id="756" name="Google Shape;756;p71"/>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TW" sz="2400"/>
              <a:t>E</a:t>
            </a:r>
            <a:r>
              <a:rPr lang="zh-TW" sz="2400"/>
              <a:t>ach line contains a sentence</a:t>
            </a:r>
            <a:endParaRPr sz="2400"/>
          </a:p>
          <a:p>
            <a:pPr indent="0" lvl="0" marL="0" rtl="0" algn="l">
              <a:spcBef>
                <a:spcPts val="1600"/>
              </a:spcBef>
              <a:spcAft>
                <a:spcPts val="1600"/>
              </a:spcAft>
              <a:buNone/>
            </a:pPr>
            <a:r>
              <a:t/>
            </a:r>
            <a:endParaRPr/>
          </a:p>
        </p:txBody>
      </p:sp>
      <p:pic>
        <p:nvPicPr>
          <p:cNvPr id="757" name="Google Shape;757;p71"/>
          <p:cNvPicPr preferRelativeResize="0"/>
          <p:nvPr/>
        </p:nvPicPr>
        <p:blipFill>
          <a:blip r:embed="rId3">
            <a:alphaModFix/>
          </a:blip>
          <a:stretch>
            <a:fillRect/>
          </a:stretch>
        </p:blipFill>
        <p:spPr>
          <a:xfrm>
            <a:off x="692525" y="2905125"/>
            <a:ext cx="3276600" cy="1047750"/>
          </a:xfrm>
          <a:prstGeom prst="rect">
            <a:avLst/>
          </a:prstGeom>
          <a:noFill/>
          <a:ln>
            <a:noFill/>
          </a:ln>
        </p:spPr>
      </p:pic>
      <p:pic>
        <p:nvPicPr>
          <p:cNvPr id="758" name="Google Shape;758;p71"/>
          <p:cNvPicPr preferRelativeResize="0"/>
          <p:nvPr/>
        </p:nvPicPr>
        <p:blipFill>
          <a:blip r:embed="rId4">
            <a:alphaModFix/>
          </a:blip>
          <a:stretch>
            <a:fillRect/>
          </a:stretch>
        </p:blipFill>
        <p:spPr>
          <a:xfrm>
            <a:off x="5031050" y="2886075"/>
            <a:ext cx="3086100" cy="1085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72"/>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What report should cover?</a:t>
            </a:r>
            <a:endParaRPr/>
          </a:p>
        </p:txBody>
      </p:sp>
      <p:sp>
        <p:nvSpPr>
          <p:cNvPr id="764" name="Google Shape;764;p72"/>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TW" sz="2400"/>
              <a:t>Environment &amp; data sets (1%)</a:t>
            </a:r>
            <a:endParaRPr sz="2400"/>
          </a:p>
          <a:p>
            <a:pPr indent="-381000" lvl="1" marL="914400" rtl="0" algn="l">
              <a:spcBef>
                <a:spcPts val="0"/>
              </a:spcBef>
              <a:spcAft>
                <a:spcPts val="0"/>
              </a:spcAft>
              <a:buSzPts val="2400"/>
              <a:buChar char="○"/>
            </a:pPr>
            <a:r>
              <a:rPr lang="zh-TW" sz="2400"/>
              <a:t>Ex. OS, CPU, GPU, Memory, libraries you used and version, etc.</a:t>
            </a:r>
            <a:endParaRPr sz="2400"/>
          </a:p>
          <a:p>
            <a:pPr indent="-381000" lvl="0" marL="457200" rtl="0" algn="l">
              <a:spcBef>
                <a:spcPts val="0"/>
              </a:spcBef>
              <a:spcAft>
                <a:spcPts val="0"/>
              </a:spcAft>
              <a:buSzPts val="2400"/>
              <a:buChar char="●"/>
            </a:pPr>
            <a:r>
              <a:rPr lang="zh-TW" sz="2400"/>
              <a:t>Model description &amp; reward functions (2%)</a:t>
            </a:r>
            <a:endParaRPr sz="2400"/>
          </a:p>
          <a:p>
            <a:pPr indent="-381000" lvl="0" marL="457200" rtl="0" algn="l">
              <a:spcBef>
                <a:spcPts val="0"/>
              </a:spcBef>
              <a:spcAft>
                <a:spcPts val="0"/>
              </a:spcAft>
              <a:buSzPts val="2400"/>
              <a:buChar char="●"/>
            </a:pPr>
            <a:r>
              <a:rPr lang="zh-TW" sz="2400"/>
              <a:t>How do you improve your performance (3%)</a:t>
            </a:r>
            <a:endParaRPr sz="2400"/>
          </a:p>
          <a:p>
            <a:pPr indent="-381000" lvl="0" marL="457200" rtl="0" algn="l">
              <a:spcBef>
                <a:spcPts val="0"/>
              </a:spcBef>
              <a:spcAft>
                <a:spcPts val="0"/>
              </a:spcAft>
              <a:buSzPts val="2400"/>
              <a:buChar char="●"/>
            </a:pPr>
            <a:r>
              <a:rPr lang="zh-TW" sz="2400"/>
              <a:t>Experiment settings and observation (3%)</a:t>
            </a:r>
            <a:endParaRPr sz="2400"/>
          </a:p>
          <a:p>
            <a:pPr indent="-381000" lvl="0" marL="457200" rtl="0" algn="l">
              <a:spcBef>
                <a:spcPts val="0"/>
              </a:spcBef>
              <a:spcAft>
                <a:spcPts val="0"/>
              </a:spcAft>
              <a:buSzPts val="2400"/>
              <a:buChar char="●"/>
            </a:pPr>
            <a:r>
              <a:rPr lang="zh-TW" sz="2400"/>
              <a:t>Team division (1%) </a:t>
            </a:r>
            <a:endParaRPr sz="2400"/>
          </a:p>
          <a:p>
            <a:pPr indent="-381000" lvl="0" marL="457200" rtl="0" algn="l">
              <a:spcBef>
                <a:spcPts val="0"/>
              </a:spcBef>
              <a:spcAft>
                <a:spcPts val="0"/>
              </a:spcAft>
              <a:buSzPts val="2400"/>
              <a:buChar char="●"/>
            </a:pPr>
            <a:r>
              <a:rPr lang="zh-TW" sz="2400"/>
              <a:t>No more than </a:t>
            </a:r>
            <a:r>
              <a:rPr lang="zh-TW" sz="2400">
                <a:solidFill>
                  <a:srgbClr val="FF0000"/>
                </a:solidFill>
              </a:rPr>
              <a:t>4 pages</a:t>
            </a:r>
            <a:endParaRPr sz="2400">
              <a:solidFill>
                <a:srgbClr val="FF0000"/>
              </a:solidFill>
            </a:endParaRPr>
          </a:p>
          <a:p>
            <a:pPr indent="-381000" lvl="0" marL="457200" rtl="0" algn="l">
              <a:spcBef>
                <a:spcPts val="0"/>
              </a:spcBef>
              <a:spcAft>
                <a:spcPts val="0"/>
              </a:spcAft>
              <a:buSzPts val="2400"/>
              <a:buChar char="●"/>
            </a:pPr>
            <a:r>
              <a:rPr lang="zh-TW" sz="2400"/>
              <a:t>Please written in Chinese (unless you don’t know how to type Chinese)</a:t>
            </a: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73"/>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Grading Policy (20%)</a:t>
            </a:r>
            <a:endParaRPr/>
          </a:p>
          <a:p>
            <a:pPr indent="0" lvl="0" marL="0" rtl="0" algn="l">
              <a:spcBef>
                <a:spcPts val="0"/>
              </a:spcBef>
              <a:spcAft>
                <a:spcPts val="0"/>
              </a:spcAft>
              <a:buNone/>
            </a:pPr>
            <a:r>
              <a:t/>
            </a:r>
            <a:endParaRPr/>
          </a:p>
        </p:txBody>
      </p:sp>
      <p:sp>
        <p:nvSpPr>
          <p:cNvPr id="770" name="Google Shape;770;p73"/>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TW" sz="2400"/>
              <a:t>Format 1%</a:t>
            </a:r>
            <a:endParaRPr sz="2400"/>
          </a:p>
          <a:p>
            <a:pPr indent="-381000" lvl="0" marL="457200" rtl="0" algn="l">
              <a:spcBef>
                <a:spcPts val="0"/>
              </a:spcBef>
              <a:spcAft>
                <a:spcPts val="0"/>
              </a:spcAft>
              <a:buSzPts val="2400"/>
              <a:buChar char="●"/>
            </a:pPr>
            <a:r>
              <a:rPr lang="zh-TW" sz="2400"/>
              <a:t>Code 4% (S2S 2% + RL 2%)</a:t>
            </a:r>
            <a:endParaRPr sz="2400"/>
          </a:p>
          <a:p>
            <a:pPr indent="-381000" lvl="0" marL="457200" rtl="0" algn="l">
              <a:spcBef>
                <a:spcPts val="0"/>
              </a:spcBef>
              <a:spcAft>
                <a:spcPts val="0"/>
              </a:spcAft>
              <a:buSzPts val="2400"/>
              <a:buChar char="●"/>
            </a:pPr>
            <a:r>
              <a:rPr lang="zh-TW" sz="2400"/>
              <a:t>Report 10%</a:t>
            </a:r>
            <a:endParaRPr sz="2400"/>
          </a:p>
          <a:p>
            <a:pPr indent="-381000" lvl="0" marL="457200" rtl="0" algn="l">
              <a:spcBef>
                <a:spcPts val="0"/>
              </a:spcBef>
              <a:spcAft>
                <a:spcPts val="0"/>
              </a:spcAft>
              <a:buSzPts val="2400"/>
              <a:buChar char="●"/>
            </a:pPr>
            <a:r>
              <a:rPr lang="zh-TW" sz="2400"/>
              <a:t>各組互評 5%</a:t>
            </a:r>
            <a:endParaRPr sz="2400"/>
          </a:p>
          <a:p>
            <a:pPr indent="-381000" lvl="0" marL="457200" rtl="0" algn="l">
              <a:spcBef>
                <a:spcPts val="0"/>
              </a:spcBef>
              <a:spcAft>
                <a:spcPts val="0"/>
              </a:spcAft>
              <a:buSzPts val="2400"/>
              <a:buChar char="●"/>
            </a:pPr>
            <a:r>
              <a:rPr lang="zh-TW" sz="2400"/>
              <a:t>Bonus</a:t>
            </a:r>
            <a:endParaRPr sz="2400"/>
          </a:p>
          <a:p>
            <a:pPr indent="-381000" lvl="1" marL="914400" rtl="0" algn="l">
              <a:spcBef>
                <a:spcPts val="0"/>
              </a:spcBef>
              <a:spcAft>
                <a:spcPts val="0"/>
              </a:spcAft>
              <a:buSzPts val="2400"/>
              <a:buChar char="○"/>
            </a:pPr>
            <a:r>
              <a:rPr lang="zh-TW" sz="2400"/>
              <a:t>互評前三名 (5%  3%  1%)</a:t>
            </a:r>
            <a:endParaRPr sz="2400"/>
          </a:p>
          <a:p>
            <a:pPr indent="-381000" lvl="2" marL="1371600" rtl="0" algn="l">
              <a:spcBef>
                <a:spcPts val="0"/>
              </a:spcBef>
              <a:spcAft>
                <a:spcPts val="0"/>
              </a:spcAft>
              <a:buSzPts val="2400"/>
              <a:buChar char="■"/>
            </a:pPr>
            <a:r>
              <a:rPr lang="zh-TW" sz="2400"/>
              <a:t>You have to present how you beat other teams to get bonus.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9"/>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Task Introduction - ChatBot</a:t>
            </a:r>
            <a:endParaRPr/>
          </a:p>
        </p:txBody>
      </p:sp>
      <p:sp>
        <p:nvSpPr>
          <p:cNvPr id="153" name="Google Shape;153;p29"/>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154" name="Google Shape;154;p29"/>
          <p:cNvGrpSpPr/>
          <p:nvPr/>
        </p:nvGrpSpPr>
        <p:grpSpPr>
          <a:xfrm>
            <a:off x="2954100" y="2344150"/>
            <a:ext cx="3235800" cy="3609025"/>
            <a:chOff x="2954100" y="2344150"/>
            <a:chExt cx="3235800" cy="3609025"/>
          </a:xfrm>
        </p:grpSpPr>
        <p:sp>
          <p:nvSpPr>
            <p:cNvPr id="155" name="Google Shape;155;p29"/>
            <p:cNvSpPr/>
            <p:nvPr/>
          </p:nvSpPr>
          <p:spPr>
            <a:xfrm>
              <a:off x="2954100" y="2344150"/>
              <a:ext cx="3235800" cy="10602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300"/>
                <a:t>Open-domain </a:t>
              </a:r>
              <a:r>
                <a:rPr b="1" lang="zh-TW" sz="2300"/>
                <a:t>ChatBot</a:t>
              </a:r>
              <a:endParaRPr b="1" sz="2300"/>
            </a:p>
          </p:txBody>
        </p:sp>
        <p:sp>
          <p:nvSpPr>
            <p:cNvPr id="156" name="Google Shape;156;p29"/>
            <p:cNvSpPr/>
            <p:nvPr/>
          </p:nvSpPr>
          <p:spPr>
            <a:xfrm>
              <a:off x="3757500" y="4892975"/>
              <a:ext cx="1629000" cy="1060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300"/>
                <a:t>USER</a:t>
              </a:r>
              <a:endParaRPr b="1" sz="2300"/>
            </a:p>
          </p:txBody>
        </p:sp>
        <p:cxnSp>
          <p:nvCxnSpPr>
            <p:cNvPr id="157" name="Google Shape;157;p29"/>
            <p:cNvCxnSpPr>
              <a:stCxn id="155" idx="3"/>
              <a:endCxn id="156" idx="3"/>
            </p:cNvCxnSpPr>
            <p:nvPr/>
          </p:nvCxnSpPr>
          <p:spPr>
            <a:xfrm flipH="1">
              <a:off x="5386500" y="2874250"/>
              <a:ext cx="803400" cy="2548800"/>
            </a:xfrm>
            <a:prstGeom prst="curvedConnector3">
              <a:avLst>
                <a:gd fmla="val -114775" name="adj1"/>
              </a:avLst>
            </a:prstGeom>
            <a:noFill/>
            <a:ln cap="flat" cmpd="sng" w="28575">
              <a:solidFill>
                <a:schemeClr val="dk2"/>
              </a:solidFill>
              <a:prstDash val="solid"/>
              <a:round/>
              <a:headEnd len="med" w="med" type="none"/>
              <a:tailEnd len="med" w="med" type="triangle"/>
            </a:ln>
          </p:spPr>
        </p:cxnSp>
        <p:cxnSp>
          <p:nvCxnSpPr>
            <p:cNvPr id="158" name="Google Shape;158;p29"/>
            <p:cNvCxnSpPr>
              <a:endCxn id="155" idx="1"/>
            </p:cNvCxnSpPr>
            <p:nvPr/>
          </p:nvCxnSpPr>
          <p:spPr>
            <a:xfrm flipH="1" rot="5400000">
              <a:off x="2081400" y="3746950"/>
              <a:ext cx="2548800" cy="803400"/>
            </a:xfrm>
            <a:prstGeom prst="curvedConnector4">
              <a:avLst>
                <a:gd fmla="val 8982" name="adj1"/>
                <a:gd fmla="val 220273" name="adj2"/>
              </a:avLst>
            </a:prstGeom>
            <a:noFill/>
            <a:ln cap="flat" cmpd="sng" w="28575">
              <a:solidFill>
                <a:schemeClr val="dk2"/>
              </a:solidFill>
              <a:prstDash val="solid"/>
              <a:round/>
              <a:headEnd len="med" w="med" type="none"/>
              <a:tailEnd len="med" w="med" type="triangle"/>
            </a:ln>
          </p:spPr>
        </p:cxnSp>
      </p:grpSp>
      <p:sp>
        <p:nvSpPr>
          <p:cNvPr id="159" name="Google Shape;159;p29"/>
          <p:cNvSpPr txBox="1"/>
          <p:nvPr/>
        </p:nvSpPr>
        <p:spPr>
          <a:xfrm>
            <a:off x="3307500" y="3482400"/>
            <a:ext cx="2529000" cy="65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zh-TW" sz="1900"/>
              <a:t>Know everything!</a:t>
            </a:r>
            <a:endParaRPr b="1" sz="19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74"/>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Other Policy</a:t>
            </a:r>
            <a:endParaRPr/>
          </a:p>
        </p:txBody>
      </p:sp>
      <p:sp>
        <p:nvSpPr>
          <p:cNvPr id="776" name="Google Shape;776;p74"/>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zh-TW" sz="2400"/>
              <a:t>Late policy: 30% off per day late afterwards.</a:t>
            </a:r>
            <a:br>
              <a:rPr lang="zh-TW" sz="2400"/>
            </a:br>
            <a:r>
              <a:rPr lang="zh-TW" sz="2400"/>
              <a:t>[Delay form will be announced afterwards]</a:t>
            </a:r>
            <a:endParaRPr sz="2400"/>
          </a:p>
          <a:p>
            <a:pPr indent="-381000" lvl="0" marL="457200" rtl="0" algn="l">
              <a:spcBef>
                <a:spcPts val="0"/>
              </a:spcBef>
              <a:spcAft>
                <a:spcPts val="0"/>
              </a:spcAft>
              <a:buSzPts val="2400"/>
              <a:buChar char="●"/>
            </a:pPr>
            <a:r>
              <a:rPr lang="zh-TW" sz="2400"/>
              <a:t>No plagiarism is allowed.</a:t>
            </a:r>
            <a:endParaRPr sz="2400"/>
          </a:p>
          <a:p>
            <a:pPr indent="0" lvl="0" marL="0" rtl="0" algn="l">
              <a:spcBef>
                <a:spcPts val="1600"/>
              </a:spcBef>
              <a:spcAft>
                <a:spcPts val="1600"/>
              </a:spcAft>
              <a:buNone/>
            </a:pPr>
            <a:r>
              <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75"/>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Q&amp;A</a:t>
            </a:r>
            <a:endParaRPr/>
          </a:p>
        </p:txBody>
      </p:sp>
      <p:sp>
        <p:nvSpPr>
          <p:cNvPr id="782" name="Google Shape;782;p75"/>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Q: sample testing data</a:t>
            </a:r>
            <a:r>
              <a:rPr lang="zh-TW"/>
              <a:t>要自己提供嗎? 形式呢?</a:t>
            </a:r>
            <a:br>
              <a:rPr lang="zh-TW"/>
            </a:br>
            <a:r>
              <a:rPr lang="zh-TW"/>
              <a:t>A: 是的，就跟投影片上的一樣，大約5~10句。</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Task Introduction - ChatBot</a:t>
            </a:r>
            <a:endParaRPr/>
          </a:p>
          <a:p>
            <a:pPr indent="0" lvl="0" marL="0" rtl="0" algn="l">
              <a:spcBef>
                <a:spcPts val="0"/>
              </a:spcBef>
              <a:spcAft>
                <a:spcPts val="0"/>
              </a:spcAft>
              <a:buNone/>
            </a:pPr>
            <a:r>
              <a:t/>
            </a:r>
            <a:endParaRPr/>
          </a:p>
        </p:txBody>
      </p:sp>
      <p:sp>
        <p:nvSpPr>
          <p:cNvPr id="165" name="Google Shape;165;p30"/>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zh-TW" sz="2400">
                <a:solidFill>
                  <a:srgbClr val="000000"/>
                </a:solidFill>
              </a:rPr>
              <a:t>Multi-turn :</a:t>
            </a:r>
            <a:endParaRPr sz="2400">
              <a:solidFill>
                <a:srgbClr val="000000"/>
              </a:solidFill>
            </a:endParaRPr>
          </a:p>
          <a:p>
            <a:pPr indent="-381000" lvl="1" marL="914400" rtl="0" algn="l">
              <a:spcBef>
                <a:spcPts val="0"/>
              </a:spcBef>
              <a:spcAft>
                <a:spcPts val="0"/>
              </a:spcAft>
              <a:buClr>
                <a:srgbClr val="000000"/>
              </a:buClr>
              <a:buSzPts val="2400"/>
              <a:buChar char="○"/>
            </a:pPr>
            <a:r>
              <a:rPr lang="zh-TW" sz="2400">
                <a:solidFill>
                  <a:srgbClr val="000000"/>
                </a:solidFill>
              </a:rPr>
              <a:t>Problem : persona coherence</a:t>
            </a:r>
            <a:endParaRPr sz="2400">
              <a:solidFill>
                <a:srgbClr val="000000"/>
              </a:solidFill>
            </a:endParaRPr>
          </a:p>
          <a:p>
            <a:pPr indent="0" lvl="0" marL="0" rtl="0" algn="l">
              <a:spcBef>
                <a:spcPts val="1600"/>
              </a:spcBef>
              <a:spcAft>
                <a:spcPts val="0"/>
              </a:spcAft>
              <a:buNone/>
            </a:pPr>
            <a:r>
              <a:t/>
            </a:r>
            <a:endParaRPr sz="2400">
              <a:solidFill>
                <a:srgbClr val="000000"/>
              </a:solidFill>
            </a:endParaRPr>
          </a:p>
          <a:p>
            <a:pPr indent="0" lvl="0" marL="0" rtl="0" algn="l">
              <a:spcBef>
                <a:spcPts val="1600"/>
              </a:spcBef>
              <a:spcAft>
                <a:spcPts val="0"/>
              </a:spcAft>
              <a:buNone/>
            </a:pPr>
            <a:r>
              <a:t/>
            </a:r>
            <a:endParaRPr sz="2400">
              <a:solidFill>
                <a:srgbClr val="000000"/>
              </a:solidFill>
            </a:endParaRPr>
          </a:p>
          <a:p>
            <a:pPr indent="0" lvl="0" marL="0" rtl="0" algn="l">
              <a:spcBef>
                <a:spcPts val="1600"/>
              </a:spcBef>
              <a:spcAft>
                <a:spcPts val="0"/>
              </a:spcAft>
              <a:buNone/>
            </a:pPr>
            <a:r>
              <a:t/>
            </a:r>
            <a:endParaRPr sz="2400">
              <a:solidFill>
                <a:srgbClr val="000000"/>
              </a:solidFill>
            </a:endParaRPr>
          </a:p>
          <a:p>
            <a:pPr indent="0" lvl="0" marL="0" rtl="0" algn="l">
              <a:spcBef>
                <a:spcPts val="1600"/>
              </a:spcBef>
              <a:spcAft>
                <a:spcPts val="0"/>
              </a:spcAft>
              <a:buNone/>
            </a:pPr>
            <a:r>
              <a:t/>
            </a:r>
            <a:endParaRPr sz="2400">
              <a:solidFill>
                <a:srgbClr val="000000"/>
              </a:solidFill>
            </a:endParaRPr>
          </a:p>
          <a:p>
            <a:pPr indent="-381000" lvl="0" marL="457200" rtl="0" algn="l">
              <a:spcBef>
                <a:spcPts val="1600"/>
              </a:spcBef>
              <a:spcAft>
                <a:spcPts val="0"/>
              </a:spcAft>
              <a:buClr>
                <a:srgbClr val="000000"/>
              </a:buClr>
              <a:buSzPts val="2400"/>
              <a:buChar char="●"/>
            </a:pPr>
            <a:r>
              <a:rPr b="1" lang="zh-TW" sz="2400">
                <a:solidFill>
                  <a:srgbClr val="000000"/>
                </a:solidFill>
              </a:rPr>
              <a:t>Open-domain &amp; Single-turn Chatbot for HW4 !</a:t>
            </a:r>
            <a:endParaRPr b="1" sz="2400">
              <a:solidFill>
                <a:srgbClr val="000000"/>
              </a:solidFill>
            </a:endParaRPr>
          </a:p>
        </p:txBody>
      </p:sp>
      <p:pic>
        <p:nvPicPr>
          <p:cNvPr id="166" name="Google Shape;166;p30"/>
          <p:cNvPicPr preferRelativeResize="0"/>
          <p:nvPr/>
        </p:nvPicPr>
        <p:blipFill rotWithShape="1">
          <a:blip r:embed="rId3">
            <a:alphaModFix/>
          </a:blip>
          <a:srcRect b="54895" l="52354" r="12946" t="27346"/>
          <a:stretch/>
        </p:blipFill>
        <p:spPr>
          <a:xfrm>
            <a:off x="2362275" y="2792862"/>
            <a:ext cx="4419451" cy="1272275"/>
          </a:xfrm>
          <a:prstGeom prst="rect">
            <a:avLst/>
          </a:prstGeom>
          <a:noFill/>
          <a:ln>
            <a:noFill/>
          </a:ln>
        </p:spPr>
      </p:pic>
      <p:pic>
        <p:nvPicPr>
          <p:cNvPr id="167" name="Google Shape;167;p30"/>
          <p:cNvPicPr preferRelativeResize="0"/>
          <p:nvPr/>
        </p:nvPicPr>
        <p:blipFill rotWithShape="1">
          <a:blip r:embed="rId3">
            <a:alphaModFix/>
          </a:blip>
          <a:srcRect b="27933" l="52642" r="12658" t="60858"/>
          <a:stretch/>
        </p:blipFill>
        <p:spPr>
          <a:xfrm>
            <a:off x="2362275" y="4197125"/>
            <a:ext cx="4419451" cy="802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Dataset</a:t>
            </a:r>
            <a:endParaRPr/>
          </a:p>
        </p:txBody>
      </p:sp>
      <p:sp>
        <p:nvSpPr>
          <p:cNvPr id="173" name="Google Shape;173;p31"/>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zh-TW" sz="2400" u="sng">
                <a:solidFill>
                  <a:schemeClr val="hlink"/>
                </a:solidFill>
                <a:hlinkClick r:id="rId3"/>
              </a:rPr>
              <a:t>Cornell Movie-Dialogs Corpus</a:t>
            </a:r>
            <a:endParaRPr sz="2400">
              <a:solidFill>
                <a:srgbClr val="000000"/>
              </a:solidFill>
            </a:endParaRPr>
          </a:p>
          <a:p>
            <a:pPr indent="-381000" lvl="0" marL="457200" rtl="0" algn="l">
              <a:spcBef>
                <a:spcPts val="0"/>
              </a:spcBef>
              <a:spcAft>
                <a:spcPts val="0"/>
              </a:spcAft>
              <a:buClr>
                <a:srgbClr val="000000"/>
              </a:buClr>
              <a:buSzPts val="2400"/>
              <a:buChar char="●"/>
            </a:pPr>
            <a:r>
              <a:rPr lang="zh-TW" sz="2400" u="sng">
                <a:solidFill>
                  <a:schemeClr val="hlink"/>
                </a:solidFill>
                <a:hlinkClick r:id="rId4"/>
              </a:rPr>
              <a:t>OpenSubtitles</a:t>
            </a:r>
            <a:endParaRPr sz="2400">
              <a:solidFill>
                <a:srgbClr val="000000"/>
              </a:solidFill>
            </a:endParaRPr>
          </a:p>
          <a:p>
            <a:pPr indent="-381000" lvl="0" marL="457200" rtl="0" algn="l">
              <a:spcBef>
                <a:spcPts val="0"/>
              </a:spcBef>
              <a:spcAft>
                <a:spcPts val="0"/>
              </a:spcAft>
              <a:buClr>
                <a:srgbClr val="000000"/>
              </a:buClr>
              <a:buSzPts val="2400"/>
              <a:buChar char="●"/>
            </a:pPr>
            <a:r>
              <a:rPr lang="zh-TW" sz="2400" u="sng">
                <a:solidFill>
                  <a:schemeClr val="hlink"/>
                </a:solidFill>
                <a:hlinkClick r:id="rId5"/>
              </a:rPr>
              <a:t>Marsan-Ma chat-corpus</a:t>
            </a:r>
            <a:endParaRPr sz="2400">
              <a:solidFill>
                <a:srgbClr val="000000"/>
              </a:solidFill>
            </a:endParaRPr>
          </a:p>
          <a:p>
            <a:pPr indent="0" lvl="0" marL="0" rtl="0" algn="l">
              <a:spcBef>
                <a:spcPts val="1600"/>
              </a:spcBef>
              <a:spcAft>
                <a:spcPts val="0"/>
              </a:spcAft>
              <a:buNone/>
            </a:pPr>
            <a:r>
              <a:t/>
            </a:r>
            <a:endParaRPr sz="2400">
              <a:solidFill>
                <a:srgbClr val="000000"/>
              </a:solidFill>
            </a:endParaRPr>
          </a:p>
          <a:p>
            <a:pPr indent="0" lvl="0" marL="0" rtl="0" algn="l">
              <a:spcBef>
                <a:spcPts val="1600"/>
              </a:spcBef>
              <a:spcAft>
                <a:spcPts val="0"/>
              </a:spcAft>
              <a:buNone/>
            </a:pPr>
            <a:r>
              <a:rPr lang="zh-TW" sz="2400">
                <a:solidFill>
                  <a:srgbClr val="000000"/>
                </a:solidFill>
              </a:rPr>
              <a:t>others :</a:t>
            </a:r>
            <a:endParaRPr sz="2400">
              <a:solidFill>
                <a:srgbClr val="000000"/>
              </a:solidFill>
            </a:endParaRPr>
          </a:p>
          <a:p>
            <a:pPr indent="-381000" lvl="0" marL="457200" rtl="0" algn="l">
              <a:spcBef>
                <a:spcPts val="1600"/>
              </a:spcBef>
              <a:spcAft>
                <a:spcPts val="0"/>
              </a:spcAft>
              <a:buClr>
                <a:srgbClr val="000000"/>
              </a:buClr>
              <a:buSzPts val="2400"/>
              <a:buChar char="●"/>
            </a:pPr>
            <a:r>
              <a:rPr lang="zh-TW" sz="2400" u="sng">
                <a:solidFill>
                  <a:schemeClr val="hlink"/>
                </a:solidFill>
                <a:hlinkClick r:id="rId6"/>
              </a:rPr>
              <a:t>chatterbot corpus</a:t>
            </a:r>
            <a:endParaRPr sz="2400">
              <a:solidFill>
                <a:srgbClr val="000000"/>
              </a:solidFill>
            </a:endParaRPr>
          </a:p>
          <a:p>
            <a:pPr indent="-381000" lvl="0" marL="457200" rtl="0" algn="l">
              <a:spcBef>
                <a:spcPts val="0"/>
              </a:spcBef>
              <a:spcAft>
                <a:spcPts val="0"/>
              </a:spcAft>
              <a:buClr>
                <a:srgbClr val="000000"/>
              </a:buClr>
              <a:buSzPts val="2400"/>
              <a:buChar char="●"/>
            </a:pPr>
            <a:r>
              <a:rPr lang="zh-TW" sz="2400" u="sng">
                <a:solidFill>
                  <a:schemeClr val="hlink"/>
                </a:solidFill>
                <a:hlinkClick r:id="rId7"/>
              </a:rPr>
              <a:t>CallHome</a:t>
            </a:r>
            <a:endParaRPr sz="2400">
              <a:solidFill>
                <a:srgbClr val="000000"/>
              </a:solidFill>
            </a:endParaRPr>
          </a:p>
          <a:p>
            <a:pPr indent="-381000" lvl="0" marL="457200" rtl="0" algn="l">
              <a:spcBef>
                <a:spcPts val="0"/>
              </a:spcBef>
              <a:spcAft>
                <a:spcPts val="0"/>
              </a:spcAft>
              <a:buClr>
                <a:srgbClr val="000000"/>
              </a:buClr>
              <a:buSzPts val="2400"/>
              <a:buChar char="●"/>
            </a:pPr>
            <a:r>
              <a:rPr lang="zh-TW" sz="2400">
                <a:solidFill>
                  <a:srgbClr val="000000"/>
                </a:solidFill>
              </a:rPr>
              <a:t>Whatever you want !</a:t>
            </a:r>
            <a:endParaRPr sz="24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Dataset - Cornell Movie-Dialogs Corpus</a:t>
            </a:r>
            <a:endParaRPr/>
          </a:p>
        </p:txBody>
      </p:sp>
      <p:sp>
        <p:nvSpPr>
          <p:cNvPr id="179" name="Google Shape;179;p32"/>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0" name="Google Shape;180;p32"/>
          <p:cNvPicPr preferRelativeResize="0"/>
          <p:nvPr/>
        </p:nvPicPr>
        <p:blipFill rotWithShape="1">
          <a:blip r:embed="rId3">
            <a:alphaModFix/>
          </a:blip>
          <a:srcRect b="71075" l="6520" r="50606" t="15104"/>
          <a:stretch/>
        </p:blipFill>
        <p:spPr>
          <a:xfrm>
            <a:off x="646025" y="2393438"/>
            <a:ext cx="7851950" cy="1423599"/>
          </a:xfrm>
          <a:prstGeom prst="rect">
            <a:avLst/>
          </a:prstGeom>
          <a:noFill/>
          <a:ln>
            <a:noFill/>
          </a:ln>
        </p:spPr>
      </p:pic>
      <p:pic>
        <p:nvPicPr>
          <p:cNvPr id="181" name="Google Shape;181;p32"/>
          <p:cNvPicPr preferRelativeResize="0"/>
          <p:nvPr/>
        </p:nvPicPr>
        <p:blipFill rotWithShape="1">
          <a:blip r:embed="rId4">
            <a:alphaModFix/>
          </a:blip>
          <a:srcRect b="42263" l="6826" r="42270" t="46572"/>
          <a:stretch/>
        </p:blipFill>
        <p:spPr>
          <a:xfrm>
            <a:off x="311700" y="4673902"/>
            <a:ext cx="8520600" cy="1051199"/>
          </a:xfrm>
          <a:prstGeom prst="rect">
            <a:avLst/>
          </a:prstGeom>
          <a:noFill/>
          <a:ln>
            <a:noFill/>
          </a:ln>
        </p:spPr>
      </p:pic>
      <p:sp>
        <p:nvSpPr>
          <p:cNvPr id="182" name="Google Shape;182;p32"/>
          <p:cNvSpPr txBox="1"/>
          <p:nvPr/>
        </p:nvSpPr>
        <p:spPr>
          <a:xfrm>
            <a:off x="662600" y="1897650"/>
            <a:ext cx="2959800" cy="43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2000"/>
              <a:t>movie_conversations.txt</a:t>
            </a:r>
            <a:endParaRPr sz="2000"/>
          </a:p>
        </p:txBody>
      </p:sp>
      <p:sp>
        <p:nvSpPr>
          <p:cNvPr id="183" name="Google Shape;183;p32"/>
          <p:cNvSpPr txBox="1"/>
          <p:nvPr/>
        </p:nvSpPr>
        <p:spPr>
          <a:xfrm>
            <a:off x="311700" y="4148325"/>
            <a:ext cx="2959800" cy="43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2000"/>
              <a:t>movie_lines.txt</a:t>
            </a:r>
            <a:endParaRPr sz="2000"/>
          </a:p>
        </p:txBody>
      </p:sp>
      <p:sp>
        <p:nvSpPr>
          <p:cNvPr id="184" name="Google Shape;184;p32"/>
          <p:cNvSpPr/>
          <p:nvPr/>
        </p:nvSpPr>
        <p:spPr>
          <a:xfrm>
            <a:off x="4130250" y="2295200"/>
            <a:ext cx="4296000" cy="3093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2"/>
          <p:cNvSpPr/>
          <p:nvPr/>
        </p:nvSpPr>
        <p:spPr>
          <a:xfrm>
            <a:off x="320250" y="4514950"/>
            <a:ext cx="530100" cy="14235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Dataset - OpenSubtitles</a:t>
            </a:r>
            <a:endParaRPr/>
          </a:p>
        </p:txBody>
      </p:sp>
      <p:sp>
        <p:nvSpPr>
          <p:cNvPr id="191" name="Google Shape;191;p33"/>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Font typeface="Arial"/>
              <a:buChar char="●"/>
            </a:pPr>
            <a:r>
              <a:rPr lang="zh-TW">
                <a:solidFill>
                  <a:srgbClr val="000000"/>
                </a:solidFill>
              </a:rPr>
              <a:t>Section 4.2 in </a:t>
            </a:r>
            <a:r>
              <a:rPr lang="zh-TW" u="sng">
                <a:solidFill>
                  <a:schemeClr val="hlink"/>
                </a:solidFill>
                <a:latin typeface="Arial"/>
                <a:ea typeface="Arial"/>
                <a:cs typeface="Arial"/>
                <a:sym typeface="Arial"/>
                <a:hlinkClick r:id="rId3"/>
              </a:rPr>
              <a:t>Vinyals, O., &amp; Le, Q., A neural conversational model</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192" name="Google Shape;192;p33"/>
          <p:cNvPicPr preferRelativeResize="0"/>
          <p:nvPr/>
        </p:nvPicPr>
        <p:blipFill rotWithShape="1">
          <a:blip r:embed="rId4">
            <a:alphaModFix/>
          </a:blip>
          <a:srcRect b="53687" l="6157" r="69204" t="5087"/>
          <a:stretch/>
        </p:blipFill>
        <p:spPr>
          <a:xfrm>
            <a:off x="2257875" y="2146450"/>
            <a:ext cx="4628251" cy="4356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